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77" r:id="rId8"/>
    <p:sldId id="272" r:id="rId9"/>
    <p:sldId id="273" r:id="rId10"/>
    <p:sldId id="266" r:id="rId11"/>
    <p:sldId id="274" r:id="rId12"/>
    <p:sldId id="275" r:id="rId13"/>
    <p:sldId id="276" r:id="rId14"/>
    <p:sldId id="270" r:id="rId15"/>
    <p:sldId id="278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880"/>
    <a:srgbClr val="282472"/>
    <a:srgbClr val="2F2B89"/>
    <a:srgbClr val="39733F"/>
    <a:srgbClr val="3E7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62BD6-1207-4793-A3F6-84F0E22D545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DB5164-AB31-4DD1-87BF-F8F0CF492965}">
      <dgm:prSet phldrT="[Text]" custT="1"/>
      <dgm:spPr/>
      <dgm:t>
        <a:bodyPr/>
        <a:lstStyle/>
        <a:p>
          <a:r>
            <a:rPr lang="en-US" sz="1600" b="1" dirty="0" smtClean="0"/>
            <a:t>Paul Tyler</a:t>
          </a:r>
        </a:p>
        <a:p>
          <a:r>
            <a:rPr lang="en-US" sz="1600" b="1" i="1" dirty="0" smtClean="0"/>
            <a:t>Program Director</a:t>
          </a:r>
          <a:endParaRPr lang="en-US" sz="1600" b="1" i="1" dirty="0"/>
        </a:p>
      </dgm:t>
    </dgm:pt>
    <dgm:pt modelId="{8F3A99BA-7CE1-4B70-8DF5-8A7523347B27}" type="parTrans" cxnId="{CA3E2404-D5C1-4424-AF56-325F0FBC2CC1}">
      <dgm:prSet/>
      <dgm:spPr/>
      <dgm:t>
        <a:bodyPr/>
        <a:lstStyle/>
        <a:p>
          <a:endParaRPr lang="en-US" sz="1400"/>
        </a:p>
      </dgm:t>
    </dgm:pt>
    <dgm:pt modelId="{54240F38-1C5E-4F65-AB3D-950CD4DE58F1}" type="sibTrans" cxnId="{CA3E2404-D5C1-4424-AF56-325F0FBC2CC1}">
      <dgm:prSet/>
      <dgm:spPr/>
      <dgm:t>
        <a:bodyPr/>
        <a:lstStyle/>
        <a:p>
          <a:endParaRPr lang="en-US" sz="1400"/>
        </a:p>
      </dgm:t>
    </dgm:pt>
    <dgm:pt modelId="{CAEA14AA-C5C8-4AC8-8E45-5B0C8934AA11}" type="asst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 smtClean="0"/>
            <a:t>Coordination &amp; Support/ 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en-US" sz="1400" b="1" dirty="0" smtClean="0"/>
            <a:t>OMT Sponsor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en-US" sz="1400" b="1" dirty="0" smtClean="0"/>
            <a:t>Roman </a:t>
          </a:r>
          <a:r>
            <a:rPr lang="en-US" sz="1400" b="1" dirty="0" err="1" smtClean="0"/>
            <a:t>Geissel</a:t>
          </a:r>
          <a:endParaRPr lang="en-US" sz="1400" b="1" dirty="0" smtClean="0"/>
        </a:p>
        <a:p>
          <a:pPr>
            <a:lnSpc>
              <a:spcPct val="100000"/>
            </a:lnSpc>
            <a:spcAft>
              <a:spcPct val="35000"/>
            </a:spcAft>
          </a:pPr>
          <a:r>
            <a:rPr lang="en-US" sz="1400" b="1" i="1" dirty="0" smtClean="0"/>
            <a:t>Program Manager </a:t>
          </a:r>
          <a:endParaRPr lang="en-US" sz="1400" b="1" i="1" dirty="0"/>
        </a:p>
      </dgm:t>
    </dgm:pt>
    <dgm:pt modelId="{31E8A27C-6B9E-43B9-9777-FB5F9B75333C}" type="parTrans" cxnId="{4126BC9E-2417-4525-9CDC-7E52EED173EC}">
      <dgm:prSet/>
      <dgm:spPr/>
      <dgm:t>
        <a:bodyPr/>
        <a:lstStyle/>
        <a:p>
          <a:endParaRPr lang="en-US" sz="1400"/>
        </a:p>
      </dgm:t>
    </dgm:pt>
    <dgm:pt modelId="{751277DC-6E82-43F7-8C21-6102B61F4791}" type="sibTrans" cxnId="{4126BC9E-2417-4525-9CDC-7E52EED173EC}">
      <dgm:prSet/>
      <dgm:spPr/>
      <dgm:t>
        <a:bodyPr/>
        <a:lstStyle/>
        <a:p>
          <a:endParaRPr lang="en-US" sz="1400"/>
        </a:p>
      </dgm:t>
    </dgm:pt>
    <dgm:pt modelId="{DAC652E2-6EA1-4F94-A178-45A044724DC8}">
      <dgm:prSet phldrT="[Text]" custT="1"/>
      <dgm:spPr/>
      <dgm:t>
        <a:bodyPr/>
        <a:lstStyle/>
        <a:p>
          <a:r>
            <a:rPr lang="en-US" sz="1400" b="1" dirty="0" smtClean="0"/>
            <a:t>Indian &amp; State Audit</a:t>
          </a:r>
        </a:p>
        <a:p>
          <a:r>
            <a:rPr lang="en-US" sz="1400" b="1" dirty="0" smtClean="0"/>
            <a:t>Patrick Milano</a:t>
          </a:r>
        </a:p>
        <a:p>
          <a:r>
            <a:rPr lang="en-US" sz="1400" b="1" i="1" dirty="0" smtClean="0"/>
            <a:t>Program Manager</a:t>
          </a:r>
          <a:endParaRPr lang="en-US" sz="1400" b="1" i="1" dirty="0"/>
        </a:p>
      </dgm:t>
    </dgm:pt>
    <dgm:pt modelId="{96B2337F-C1C7-4BBA-98C7-7D821006DB8F}" type="parTrans" cxnId="{82D7AE6C-E094-41F9-9A02-043CFDBC8A9A}">
      <dgm:prSet/>
      <dgm:spPr/>
      <dgm:t>
        <a:bodyPr/>
        <a:lstStyle/>
        <a:p>
          <a:endParaRPr lang="en-US" sz="1400"/>
        </a:p>
      </dgm:t>
    </dgm:pt>
    <dgm:pt modelId="{91D17BB2-34D9-4B42-85F1-974598004D8E}" type="sibTrans" cxnId="{82D7AE6C-E094-41F9-9A02-043CFDBC8A9A}">
      <dgm:prSet/>
      <dgm:spPr/>
      <dgm:t>
        <a:bodyPr/>
        <a:lstStyle/>
        <a:p>
          <a:endParaRPr lang="en-US" sz="1400"/>
        </a:p>
      </dgm:t>
    </dgm:pt>
    <dgm:pt modelId="{B0EA8468-3E80-4493-8F63-FF8B992B6639}">
      <dgm:prSet phldrT="[Text]" custT="1"/>
      <dgm:spPr/>
      <dgm:t>
        <a:bodyPr/>
        <a:lstStyle/>
        <a:p>
          <a:r>
            <a:rPr lang="en-US" sz="1400" b="1" dirty="0" smtClean="0"/>
            <a:t>Southern Federal Audit</a:t>
          </a:r>
        </a:p>
        <a:p>
          <a:r>
            <a:rPr lang="en-US" sz="1400" b="1" dirty="0" smtClean="0"/>
            <a:t>Shawna </a:t>
          </a:r>
          <a:r>
            <a:rPr lang="en-US" sz="1400" b="1" dirty="0" err="1" smtClean="0"/>
            <a:t>Schimke</a:t>
          </a:r>
          <a:endParaRPr lang="en-US" sz="1400" b="1" dirty="0" smtClean="0"/>
        </a:p>
        <a:p>
          <a:r>
            <a:rPr lang="en-US" sz="1400" b="1" i="1" dirty="0" smtClean="0"/>
            <a:t>Program Manager</a:t>
          </a:r>
          <a:endParaRPr lang="en-US" sz="1400" b="1" i="1" dirty="0"/>
        </a:p>
      </dgm:t>
    </dgm:pt>
    <dgm:pt modelId="{81EE2D40-A6EB-4DC1-8DF6-AD2F51A903C4}" type="parTrans" cxnId="{4CF06520-B984-48BE-B84D-6A785229AE57}">
      <dgm:prSet/>
      <dgm:spPr/>
      <dgm:t>
        <a:bodyPr/>
        <a:lstStyle/>
        <a:p>
          <a:endParaRPr lang="en-US" sz="1400"/>
        </a:p>
      </dgm:t>
    </dgm:pt>
    <dgm:pt modelId="{639372D9-E60D-4D5C-9BA1-855AB1710DBE}" type="sibTrans" cxnId="{4CF06520-B984-48BE-B84D-6A785229AE57}">
      <dgm:prSet/>
      <dgm:spPr/>
      <dgm:t>
        <a:bodyPr/>
        <a:lstStyle/>
        <a:p>
          <a:endParaRPr lang="en-US" sz="1400"/>
        </a:p>
      </dgm:t>
    </dgm:pt>
    <dgm:pt modelId="{9E21317D-56CC-46E4-AFAF-A3775A501C2C}">
      <dgm:prSet phldrT="[Text]" custT="1"/>
      <dgm:spPr/>
      <dgm:t>
        <a:bodyPr/>
        <a:lstStyle/>
        <a:p>
          <a:r>
            <a:rPr lang="en-US" sz="1400" b="1" dirty="0" smtClean="0"/>
            <a:t>Western Federal Audit</a:t>
          </a:r>
        </a:p>
        <a:p>
          <a:r>
            <a:rPr lang="en-US" sz="1400" b="1" dirty="0" smtClean="0"/>
            <a:t>Judith Clark</a:t>
          </a:r>
        </a:p>
        <a:p>
          <a:r>
            <a:rPr lang="en-US" sz="1400" b="1" i="1" dirty="0" smtClean="0"/>
            <a:t>Program Manager</a:t>
          </a:r>
          <a:endParaRPr lang="en-US" sz="1400" b="1" i="1" dirty="0"/>
        </a:p>
      </dgm:t>
    </dgm:pt>
    <dgm:pt modelId="{EB6F5D89-117E-4D6A-89F9-08DC39B067D9}" type="parTrans" cxnId="{2853EB36-2846-4405-8485-2181AEF5AA11}">
      <dgm:prSet/>
      <dgm:spPr/>
      <dgm:t>
        <a:bodyPr/>
        <a:lstStyle/>
        <a:p>
          <a:endParaRPr lang="en-US" sz="1400"/>
        </a:p>
      </dgm:t>
    </dgm:pt>
    <dgm:pt modelId="{A91C462E-04C2-4B73-A344-D13513EADD87}" type="sibTrans" cxnId="{2853EB36-2846-4405-8485-2181AEF5AA11}">
      <dgm:prSet/>
      <dgm:spPr/>
      <dgm:t>
        <a:bodyPr/>
        <a:lstStyle/>
        <a:p>
          <a:endParaRPr lang="en-US" sz="1400"/>
        </a:p>
      </dgm:t>
    </dgm:pt>
    <dgm:pt modelId="{3160A721-43B3-4068-8BC5-F644643BD98A}" type="pres">
      <dgm:prSet presAssocID="{71262BD6-1207-4793-A3F6-84F0E22D54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80F0040-8465-4FC1-81AC-909DAB7444F6}" type="pres">
      <dgm:prSet presAssocID="{EADB5164-AB31-4DD1-87BF-F8F0CF492965}" presName="hierRoot1" presStyleCnt="0">
        <dgm:presLayoutVars>
          <dgm:hierBranch val="init"/>
        </dgm:presLayoutVars>
      </dgm:prSet>
      <dgm:spPr/>
    </dgm:pt>
    <dgm:pt modelId="{957E4617-A8B9-4D11-996C-15CD91AB923E}" type="pres">
      <dgm:prSet presAssocID="{EADB5164-AB31-4DD1-87BF-F8F0CF492965}" presName="rootComposite1" presStyleCnt="0"/>
      <dgm:spPr/>
    </dgm:pt>
    <dgm:pt modelId="{7909A29D-08A2-467E-9C99-BBA0C11DE9D9}" type="pres">
      <dgm:prSet presAssocID="{EADB5164-AB31-4DD1-87BF-F8F0CF492965}" presName="rootText1" presStyleLbl="node0" presStyleIdx="0" presStyleCnt="1" custScaleX="124320" custScaleY="130268" custLinFactNeighborY="194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0C8B2E-3CFE-42DD-A17C-4BE6CDC8182C}" type="pres">
      <dgm:prSet presAssocID="{EADB5164-AB31-4DD1-87BF-F8F0CF49296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220350E-D3AE-41F9-9573-1D6AAADD7ABA}" type="pres">
      <dgm:prSet presAssocID="{EADB5164-AB31-4DD1-87BF-F8F0CF492965}" presName="hierChild2" presStyleCnt="0"/>
      <dgm:spPr/>
    </dgm:pt>
    <dgm:pt modelId="{63DDC444-CDEC-4D3F-8C75-577BF426D039}" type="pres">
      <dgm:prSet presAssocID="{96B2337F-C1C7-4BBA-98C7-7D821006DB8F}" presName="Name37" presStyleLbl="parChTrans1D2" presStyleIdx="0" presStyleCnt="4"/>
      <dgm:spPr/>
      <dgm:t>
        <a:bodyPr/>
        <a:lstStyle/>
        <a:p>
          <a:endParaRPr lang="en-US"/>
        </a:p>
      </dgm:t>
    </dgm:pt>
    <dgm:pt modelId="{D2F4CE9B-229B-4EE6-A279-13349E763D43}" type="pres">
      <dgm:prSet presAssocID="{DAC652E2-6EA1-4F94-A178-45A044724DC8}" presName="hierRoot2" presStyleCnt="0">
        <dgm:presLayoutVars>
          <dgm:hierBranch val="init"/>
        </dgm:presLayoutVars>
      </dgm:prSet>
      <dgm:spPr/>
    </dgm:pt>
    <dgm:pt modelId="{EBCA7831-325E-4495-90C6-4929D85AEF04}" type="pres">
      <dgm:prSet presAssocID="{DAC652E2-6EA1-4F94-A178-45A044724DC8}" presName="rootComposite" presStyleCnt="0"/>
      <dgm:spPr/>
    </dgm:pt>
    <dgm:pt modelId="{A1676F5B-5B65-45EF-A709-AAFAAA0F6660}" type="pres">
      <dgm:prSet presAssocID="{DAC652E2-6EA1-4F94-A178-45A044724DC8}" presName="rootText" presStyleLbl="node2" presStyleIdx="0" presStyleCnt="3" custLinFactNeighborY="-122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FDB528-10DE-4792-97BB-1302A35A9575}" type="pres">
      <dgm:prSet presAssocID="{DAC652E2-6EA1-4F94-A178-45A044724DC8}" presName="rootConnector" presStyleLbl="node2" presStyleIdx="0" presStyleCnt="3"/>
      <dgm:spPr/>
      <dgm:t>
        <a:bodyPr/>
        <a:lstStyle/>
        <a:p>
          <a:endParaRPr lang="en-US"/>
        </a:p>
      </dgm:t>
    </dgm:pt>
    <dgm:pt modelId="{CD0EE7C8-F21C-4C47-ADA9-2658ABF4417A}" type="pres">
      <dgm:prSet presAssocID="{DAC652E2-6EA1-4F94-A178-45A044724DC8}" presName="hierChild4" presStyleCnt="0"/>
      <dgm:spPr/>
    </dgm:pt>
    <dgm:pt modelId="{0F61409D-AD07-441B-9DA3-872A1D5793D3}" type="pres">
      <dgm:prSet presAssocID="{DAC652E2-6EA1-4F94-A178-45A044724DC8}" presName="hierChild5" presStyleCnt="0"/>
      <dgm:spPr/>
    </dgm:pt>
    <dgm:pt modelId="{0E635663-F33E-4FD7-A30E-660F71836B3E}" type="pres">
      <dgm:prSet presAssocID="{81EE2D40-A6EB-4DC1-8DF6-AD2F51A903C4}" presName="Name37" presStyleLbl="parChTrans1D2" presStyleIdx="1" presStyleCnt="4"/>
      <dgm:spPr/>
      <dgm:t>
        <a:bodyPr/>
        <a:lstStyle/>
        <a:p>
          <a:endParaRPr lang="en-US"/>
        </a:p>
      </dgm:t>
    </dgm:pt>
    <dgm:pt modelId="{1A8578FA-ECB2-472A-BBDB-63B2AE7F7271}" type="pres">
      <dgm:prSet presAssocID="{B0EA8468-3E80-4493-8F63-FF8B992B6639}" presName="hierRoot2" presStyleCnt="0">
        <dgm:presLayoutVars>
          <dgm:hierBranch val="init"/>
        </dgm:presLayoutVars>
      </dgm:prSet>
      <dgm:spPr/>
    </dgm:pt>
    <dgm:pt modelId="{475725AE-EF9E-4B95-A71B-89E5FE05417B}" type="pres">
      <dgm:prSet presAssocID="{B0EA8468-3E80-4493-8F63-FF8B992B6639}" presName="rootComposite" presStyleCnt="0"/>
      <dgm:spPr/>
    </dgm:pt>
    <dgm:pt modelId="{A948409B-26CA-4A84-B63F-820E2380B4AC}" type="pres">
      <dgm:prSet presAssocID="{B0EA8468-3E80-4493-8F63-FF8B992B6639}" presName="rootText" presStyleLbl="node2" presStyleIdx="1" presStyleCnt="3" custLinFactNeighborY="-122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0D69E6-F247-4BF3-8E55-E00C25886642}" type="pres">
      <dgm:prSet presAssocID="{B0EA8468-3E80-4493-8F63-FF8B992B6639}" presName="rootConnector" presStyleLbl="node2" presStyleIdx="1" presStyleCnt="3"/>
      <dgm:spPr/>
      <dgm:t>
        <a:bodyPr/>
        <a:lstStyle/>
        <a:p>
          <a:endParaRPr lang="en-US"/>
        </a:p>
      </dgm:t>
    </dgm:pt>
    <dgm:pt modelId="{B8E2DAF8-8CAD-41F7-BFA6-1D155994B0B7}" type="pres">
      <dgm:prSet presAssocID="{B0EA8468-3E80-4493-8F63-FF8B992B6639}" presName="hierChild4" presStyleCnt="0"/>
      <dgm:spPr/>
    </dgm:pt>
    <dgm:pt modelId="{3866ED12-0A12-45F2-9E42-34C4B45EA30B}" type="pres">
      <dgm:prSet presAssocID="{B0EA8468-3E80-4493-8F63-FF8B992B6639}" presName="hierChild5" presStyleCnt="0"/>
      <dgm:spPr/>
    </dgm:pt>
    <dgm:pt modelId="{606EBAE6-3C6B-48BD-A160-BB97FF0F42FA}" type="pres">
      <dgm:prSet presAssocID="{EB6F5D89-117E-4D6A-89F9-08DC39B067D9}" presName="Name37" presStyleLbl="parChTrans1D2" presStyleIdx="2" presStyleCnt="4"/>
      <dgm:spPr/>
      <dgm:t>
        <a:bodyPr/>
        <a:lstStyle/>
        <a:p>
          <a:endParaRPr lang="en-US"/>
        </a:p>
      </dgm:t>
    </dgm:pt>
    <dgm:pt modelId="{31A1005F-EFE9-40EB-987A-0AABCF0EC58F}" type="pres">
      <dgm:prSet presAssocID="{9E21317D-56CC-46E4-AFAF-A3775A501C2C}" presName="hierRoot2" presStyleCnt="0">
        <dgm:presLayoutVars>
          <dgm:hierBranch val="init"/>
        </dgm:presLayoutVars>
      </dgm:prSet>
      <dgm:spPr/>
    </dgm:pt>
    <dgm:pt modelId="{E6C8BBF2-C71C-4F15-B430-2BE1B2ED7DFF}" type="pres">
      <dgm:prSet presAssocID="{9E21317D-56CC-46E4-AFAF-A3775A501C2C}" presName="rootComposite" presStyleCnt="0"/>
      <dgm:spPr/>
    </dgm:pt>
    <dgm:pt modelId="{830D85AD-03E3-415C-A5E8-AFCE3D7E9F56}" type="pres">
      <dgm:prSet presAssocID="{9E21317D-56CC-46E4-AFAF-A3775A501C2C}" presName="rootText" presStyleLbl="node2" presStyleIdx="2" presStyleCnt="3" custLinFactNeighborY="-122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F655A6-268E-4BD6-AE44-23FCD9803C8A}" type="pres">
      <dgm:prSet presAssocID="{9E21317D-56CC-46E4-AFAF-A3775A501C2C}" presName="rootConnector" presStyleLbl="node2" presStyleIdx="2" presStyleCnt="3"/>
      <dgm:spPr/>
      <dgm:t>
        <a:bodyPr/>
        <a:lstStyle/>
        <a:p>
          <a:endParaRPr lang="en-US"/>
        </a:p>
      </dgm:t>
    </dgm:pt>
    <dgm:pt modelId="{CAF86D4B-9FCC-4723-A2D5-BF25153BC438}" type="pres">
      <dgm:prSet presAssocID="{9E21317D-56CC-46E4-AFAF-A3775A501C2C}" presName="hierChild4" presStyleCnt="0"/>
      <dgm:spPr/>
    </dgm:pt>
    <dgm:pt modelId="{14548A11-A9E1-47CD-86A3-10B80F4DB158}" type="pres">
      <dgm:prSet presAssocID="{9E21317D-56CC-46E4-AFAF-A3775A501C2C}" presName="hierChild5" presStyleCnt="0"/>
      <dgm:spPr/>
    </dgm:pt>
    <dgm:pt modelId="{10EB9678-4863-4603-9E9E-AEBCD976317C}" type="pres">
      <dgm:prSet presAssocID="{EADB5164-AB31-4DD1-87BF-F8F0CF492965}" presName="hierChild3" presStyleCnt="0"/>
      <dgm:spPr/>
    </dgm:pt>
    <dgm:pt modelId="{80C7FCCB-B03E-4679-8A92-994269D8B48A}" type="pres">
      <dgm:prSet presAssocID="{31E8A27C-6B9E-43B9-9777-FB5F9B75333C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CDF2C0D8-19CF-42C0-8023-9AEDC74A172D}" type="pres">
      <dgm:prSet presAssocID="{CAEA14AA-C5C8-4AC8-8E45-5B0C8934AA11}" presName="hierRoot3" presStyleCnt="0">
        <dgm:presLayoutVars>
          <dgm:hierBranch val="init"/>
        </dgm:presLayoutVars>
      </dgm:prSet>
      <dgm:spPr/>
    </dgm:pt>
    <dgm:pt modelId="{1AFB1854-4A21-46D0-ACF0-93F9C9DA7E56}" type="pres">
      <dgm:prSet presAssocID="{CAEA14AA-C5C8-4AC8-8E45-5B0C8934AA11}" presName="rootComposite3" presStyleCnt="0"/>
      <dgm:spPr/>
    </dgm:pt>
    <dgm:pt modelId="{FDD82187-9DAC-4ECE-8864-52F97931B6D5}" type="pres">
      <dgm:prSet presAssocID="{CAEA14AA-C5C8-4AC8-8E45-5B0C8934AA11}" presName="rootText3" presStyleLbl="asst1" presStyleIdx="0" presStyleCnt="1" custScaleX="106243" custScaleY="103792" custLinFactNeighborY="-10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EAF869-34C8-4A3B-883B-FB206A24B8D4}" type="pres">
      <dgm:prSet presAssocID="{CAEA14AA-C5C8-4AC8-8E45-5B0C8934AA11}" presName="rootConnector3" presStyleLbl="asst1" presStyleIdx="0" presStyleCnt="1"/>
      <dgm:spPr/>
      <dgm:t>
        <a:bodyPr/>
        <a:lstStyle/>
        <a:p>
          <a:endParaRPr lang="en-US"/>
        </a:p>
      </dgm:t>
    </dgm:pt>
    <dgm:pt modelId="{4C468B52-8584-4D0F-B956-06D546C56D95}" type="pres">
      <dgm:prSet presAssocID="{CAEA14AA-C5C8-4AC8-8E45-5B0C8934AA11}" presName="hierChild6" presStyleCnt="0"/>
      <dgm:spPr/>
    </dgm:pt>
    <dgm:pt modelId="{21135225-1A59-411D-A888-119178D9FEB5}" type="pres">
      <dgm:prSet presAssocID="{CAEA14AA-C5C8-4AC8-8E45-5B0C8934AA11}" presName="hierChild7" presStyleCnt="0"/>
      <dgm:spPr/>
    </dgm:pt>
  </dgm:ptLst>
  <dgm:cxnLst>
    <dgm:cxn modelId="{0013F5CD-B7F5-4F0E-A921-447160C21BAE}" type="presOf" srcId="{71262BD6-1207-4793-A3F6-84F0E22D5450}" destId="{3160A721-43B3-4068-8BC5-F644643BD98A}" srcOrd="0" destOrd="0" presId="urn:microsoft.com/office/officeart/2005/8/layout/orgChart1"/>
    <dgm:cxn modelId="{3BDEC554-7BFF-4E86-A46E-98E4EEE79886}" type="presOf" srcId="{B0EA8468-3E80-4493-8F63-FF8B992B6639}" destId="{B00D69E6-F247-4BF3-8E55-E00C25886642}" srcOrd="1" destOrd="0" presId="urn:microsoft.com/office/officeart/2005/8/layout/orgChart1"/>
    <dgm:cxn modelId="{F1CF8D93-67FE-4F91-AAD4-EDA88CC82A08}" type="presOf" srcId="{DAC652E2-6EA1-4F94-A178-45A044724DC8}" destId="{41FDB528-10DE-4792-97BB-1302A35A9575}" srcOrd="1" destOrd="0" presId="urn:microsoft.com/office/officeart/2005/8/layout/orgChart1"/>
    <dgm:cxn modelId="{82D7AE6C-E094-41F9-9A02-043CFDBC8A9A}" srcId="{EADB5164-AB31-4DD1-87BF-F8F0CF492965}" destId="{DAC652E2-6EA1-4F94-A178-45A044724DC8}" srcOrd="1" destOrd="0" parTransId="{96B2337F-C1C7-4BBA-98C7-7D821006DB8F}" sibTransId="{91D17BB2-34D9-4B42-85F1-974598004D8E}"/>
    <dgm:cxn modelId="{2853EB36-2846-4405-8485-2181AEF5AA11}" srcId="{EADB5164-AB31-4DD1-87BF-F8F0CF492965}" destId="{9E21317D-56CC-46E4-AFAF-A3775A501C2C}" srcOrd="3" destOrd="0" parTransId="{EB6F5D89-117E-4D6A-89F9-08DC39B067D9}" sibTransId="{A91C462E-04C2-4B73-A344-D13513EADD87}"/>
    <dgm:cxn modelId="{A2356D7F-2DFF-4172-8DAC-98385F407565}" type="presOf" srcId="{B0EA8468-3E80-4493-8F63-FF8B992B6639}" destId="{A948409B-26CA-4A84-B63F-820E2380B4AC}" srcOrd="0" destOrd="0" presId="urn:microsoft.com/office/officeart/2005/8/layout/orgChart1"/>
    <dgm:cxn modelId="{217470C1-245E-4C53-BF0A-352CD0DDD441}" type="presOf" srcId="{9E21317D-56CC-46E4-AFAF-A3775A501C2C}" destId="{7EF655A6-268E-4BD6-AE44-23FCD9803C8A}" srcOrd="1" destOrd="0" presId="urn:microsoft.com/office/officeart/2005/8/layout/orgChart1"/>
    <dgm:cxn modelId="{86B6B7B0-6E5E-46B7-A169-48E653662053}" type="presOf" srcId="{31E8A27C-6B9E-43B9-9777-FB5F9B75333C}" destId="{80C7FCCB-B03E-4679-8A92-994269D8B48A}" srcOrd="0" destOrd="0" presId="urn:microsoft.com/office/officeart/2005/8/layout/orgChart1"/>
    <dgm:cxn modelId="{57A44B04-1EFE-49DC-937C-032D7261044B}" type="presOf" srcId="{9E21317D-56CC-46E4-AFAF-A3775A501C2C}" destId="{830D85AD-03E3-415C-A5E8-AFCE3D7E9F56}" srcOrd="0" destOrd="0" presId="urn:microsoft.com/office/officeart/2005/8/layout/orgChart1"/>
    <dgm:cxn modelId="{CA3E2404-D5C1-4424-AF56-325F0FBC2CC1}" srcId="{71262BD6-1207-4793-A3F6-84F0E22D5450}" destId="{EADB5164-AB31-4DD1-87BF-F8F0CF492965}" srcOrd="0" destOrd="0" parTransId="{8F3A99BA-7CE1-4B70-8DF5-8A7523347B27}" sibTransId="{54240F38-1C5E-4F65-AB3D-950CD4DE58F1}"/>
    <dgm:cxn modelId="{78B57548-88F5-4D8F-923C-7F620DBA3F94}" type="presOf" srcId="{CAEA14AA-C5C8-4AC8-8E45-5B0C8934AA11}" destId="{FDD82187-9DAC-4ECE-8864-52F97931B6D5}" srcOrd="0" destOrd="0" presId="urn:microsoft.com/office/officeart/2005/8/layout/orgChart1"/>
    <dgm:cxn modelId="{316DFE97-FB6D-48CE-9231-3F03F4C613F7}" type="presOf" srcId="{CAEA14AA-C5C8-4AC8-8E45-5B0C8934AA11}" destId="{F6EAF869-34C8-4A3B-883B-FB206A24B8D4}" srcOrd="1" destOrd="0" presId="urn:microsoft.com/office/officeart/2005/8/layout/orgChart1"/>
    <dgm:cxn modelId="{8E11EB72-7549-4B20-BFAB-BD06CEF4C253}" type="presOf" srcId="{EB6F5D89-117E-4D6A-89F9-08DC39B067D9}" destId="{606EBAE6-3C6B-48BD-A160-BB97FF0F42FA}" srcOrd="0" destOrd="0" presId="urn:microsoft.com/office/officeart/2005/8/layout/orgChart1"/>
    <dgm:cxn modelId="{EA5BF754-9486-4353-B9A5-DEE76A6C0055}" type="presOf" srcId="{81EE2D40-A6EB-4DC1-8DF6-AD2F51A903C4}" destId="{0E635663-F33E-4FD7-A30E-660F71836B3E}" srcOrd="0" destOrd="0" presId="urn:microsoft.com/office/officeart/2005/8/layout/orgChart1"/>
    <dgm:cxn modelId="{4126BC9E-2417-4525-9CDC-7E52EED173EC}" srcId="{EADB5164-AB31-4DD1-87BF-F8F0CF492965}" destId="{CAEA14AA-C5C8-4AC8-8E45-5B0C8934AA11}" srcOrd="0" destOrd="0" parTransId="{31E8A27C-6B9E-43B9-9777-FB5F9B75333C}" sibTransId="{751277DC-6E82-43F7-8C21-6102B61F4791}"/>
    <dgm:cxn modelId="{4CF06520-B984-48BE-B84D-6A785229AE57}" srcId="{EADB5164-AB31-4DD1-87BF-F8F0CF492965}" destId="{B0EA8468-3E80-4493-8F63-FF8B992B6639}" srcOrd="2" destOrd="0" parTransId="{81EE2D40-A6EB-4DC1-8DF6-AD2F51A903C4}" sibTransId="{639372D9-E60D-4D5C-9BA1-855AB1710DBE}"/>
    <dgm:cxn modelId="{D4D8FDEC-32B6-4906-B7A8-329FE01E23C7}" type="presOf" srcId="{96B2337F-C1C7-4BBA-98C7-7D821006DB8F}" destId="{63DDC444-CDEC-4D3F-8C75-577BF426D039}" srcOrd="0" destOrd="0" presId="urn:microsoft.com/office/officeart/2005/8/layout/orgChart1"/>
    <dgm:cxn modelId="{09DAB534-B882-45F1-8118-B9A5C5EAFBB1}" type="presOf" srcId="{EADB5164-AB31-4DD1-87BF-F8F0CF492965}" destId="{7909A29D-08A2-467E-9C99-BBA0C11DE9D9}" srcOrd="0" destOrd="0" presId="urn:microsoft.com/office/officeart/2005/8/layout/orgChart1"/>
    <dgm:cxn modelId="{1B8A346D-39C4-49F3-8CF8-298B8DD1AC44}" type="presOf" srcId="{EADB5164-AB31-4DD1-87BF-F8F0CF492965}" destId="{C40C8B2E-3CFE-42DD-A17C-4BE6CDC8182C}" srcOrd="1" destOrd="0" presId="urn:microsoft.com/office/officeart/2005/8/layout/orgChart1"/>
    <dgm:cxn modelId="{2D004565-C0D3-4211-AC11-6065188AE524}" type="presOf" srcId="{DAC652E2-6EA1-4F94-A178-45A044724DC8}" destId="{A1676F5B-5B65-45EF-A709-AAFAAA0F6660}" srcOrd="0" destOrd="0" presId="urn:microsoft.com/office/officeart/2005/8/layout/orgChart1"/>
    <dgm:cxn modelId="{FF2A1EBF-4C64-4EF6-AF8A-62EC6F60F3F4}" type="presParOf" srcId="{3160A721-43B3-4068-8BC5-F644643BD98A}" destId="{480F0040-8465-4FC1-81AC-909DAB7444F6}" srcOrd="0" destOrd="0" presId="urn:microsoft.com/office/officeart/2005/8/layout/orgChart1"/>
    <dgm:cxn modelId="{E1FF17CC-5F2F-4D29-A150-24B735894004}" type="presParOf" srcId="{480F0040-8465-4FC1-81AC-909DAB7444F6}" destId="{957E4617-A8B9-4D11-996C-15CD91AB923E}" srcOrd="0" destOrd="0" presId="urn:microsoft.com/office/officeart/2005/8/layout/orgChart1"/>
    <dgm:cxn modelId="{D6FF5CDC-3BF0-498F-814E-992CE3BB578C}" type="presParOf" srcId="{957E4617-A8B9-4D11-996C-15CD91AB923E}" destId="{7909A29D-08A2-467E-9C99-BBA0C11DE9D9}" srcOrd="0" destOrd="0" presId="urn:microsoft.com/office/officeart/2005/8/layout/orgChart1"/>
    <dgm:cxn modelId="{6333E0CF-F9EA-4270-BE01-E38ED171D338}" type="presParOf" srcId="{957E4617-A8B9-4D11-996C-15CD91AB923E}" destId="{C40C8B2E-3CFE-42DD-A17C-4BE6CDC8182C}" srcOrd="1" destOrd="0" presId="urn:microsoft.com/office/officeart/2005/8/layout/orgChart1"/>
    <dgm:cxn modelId="{3F9D34E2-5BFB-4F04-A0A3-00986CDD86D7}" type="presParOf" srcId="{480F0040-8465-4FC1-81AC-909DAB7444F6}" destId="{A220350E-D3AE-41F9-9573-1D6AAADD7ABA}" srcOrd="1" destOrd="0" presId="urn:microsoft.com/office/officeart/2005/8/layout/orgChart1"/>
    <dgm:cxn modelId="{67250724-BE59-400B-A5A1-D65301454AE9}" type="presParOf" srcId="{A220350E-D3AE-41F9-9573-1D6AAADD7ABA}" destId="{63DDC444-CDEC-4D3F-8C75-577BF426D039}" srcOrd="0" destOrd="0" presId="urn:microsoft.com/office/officeart/2005/8/layout/orgChart1"/>
    <dgm:cxn modelId="{3E1026EF-AC9A-436F-9A77-3206F7EC0E0E}" type="presParOf" srcId="{A220350E-D3AE-41F9-9573-1D6AAADD7ABA}" destId="{D2F4CE9B-229B-4EE6-A279-13349E763D43}" srcOrd="1" destOrd="0" presId="urn:microsoft.com/office/officeart/2005/8/layout/orgChart1"/>
    <dgm:cxn modelId="{D440B581-DD3A-42AC-ACFD-960DC5B914B8}" type="presParOf" srcId="{D2F4CE9B-229B-4EE6-A279-13349E763D43}" destId="{EBCA7831-325E-4495-90C6-4929D85AEF04}" srcOrd="0" destOrd="0" presId="urn:microsoft.com/office/officeart/2005/8/layout/orgChart1"/>
    <dgm:cxn modelId="{67DB76C1-5C2D-4DA6-8DB1-E903D9EAD786}" type="presParOf" srcId="{EBCA7831-325E-4495-90C6-4929D85AEF04}" destId="{A1676F5B-5B65-45EF-A709-AAFAAA0F6660}" srcOrd="0" destOrd="0" presId="urn:microsoft.com/office/officeart/2005/8/layout/orgChart1"/>
    <dgm:cxn modelId="{288F9930-ADC6-4907-A4E7-3651366C81F2}" type="presParOf" srcId="{EBCA7831-325E-4495-90C6-4929D85AEF04}" destId="{41FDB528-10DE-4792-97BB-1302A35A9575}" srcOrd="1" destOrd="0" presId="urn:microsoft.com/office/officeart/2005/8/layout/orgChart1"/>
    <dgm:cxn modelId="{37180380-073F-4C4F-BEDE-B7BEE697348D}" type="presParOf" srcId="{D2F4CE9B-229B-4EE6-A279-13349E763D43}" destId="{CD0EE7C8-F21C-4C47-ADA9-2658ABF4417A}" srcOrd="1" destOrd="0" presId="urn:microsoft.com/office/officeart/2005/8/layout/orgChart1"/>
    <dgm:cxn modelId="{4F86FFE3-50D9-43E2-8B29-E10811C88B47}" type="presParOf" srcId="{D2F4CE9B-229B-4EE6-A279-13349E763D43}" destId="{0F61409D-AD07-441B-9DA3-872A1D5793D3}" srcOrd="2" destOrd="0" presId="urn:microsoft.com/office/officeart/2005/8/layout/orgChart1"/>
    <dgm:cxn modelId="{D3809576-94B7-43F1-A18E-8EBEB8D5E021}" type="presParOf" srcId="{A220350E-D3AE-41F9-9573-1D6AAADD7ABA}" destId="{0E635663-F33E-4FD7-A30E-660F71836B3E}" srcOrd="2" destOrd="0" presId="urn:microsoft.com/office/officeart/2005/8/layout/orgChart1"/>
    <dgm:cxn modelId="{6E0C70AF-622B-41C0-ADCC-31A54F7D9D96}" type="presParOf" srcId="{A220350E-D3AE-41F9-9573-1D6AAADD7ABA}" destId="{1A8578FA-ECB2-472A-BBDB-63B2AE7F7271}" srcOrd="3" destOrd="0" presId="urn:microsoft.com/office/officeart/2005/8/layout/orgChart1"/>
    <dgm:cxn modelId="{F9AA22C1-3A82-4EC0-8710-EF357D881639}" type="presParOf" srcId="{1A8578FA-ECB2-472A-BBDB-63B2AE7F7271}" destId="{475725AE-EF9E-4B95-A71B-89E5FE05417B}" srcOrd="0" destOrd="0" presId="urn:microsoft.com/office/officeart/2005/8/layout/orgChart1"/>
    <dgm:cxn modelId="{D1CB32ED-5B98-4ADA-A9A8-416CC4142F38}" type="presParOf" srcId="{475725AE-EF9E-4B95-A71B-89E5FE05417B}" destId="{A948409B-26CA-4A84-B63F-820E2380B4AC}" srcOrd="0" destOrd="0" presId="urn:microsoft.com/office/officeart/2005/8/layout/orgChart1"/>
    <dgm:cxn modelId="{4EF87B72-69B1-411C-AC0E-7D35B36E1BFE}" type="presParOf" srcId="{475725AE-EF9E-4B95-A71B-89E5FE05417B}" destId="{B00D69E6-F247-4BF3-8E55-E00C25886642}" srcOrd="1" destOrd="0" presId="urn:microsoft.com/office/officeart/2005/8/layout/orgChart1"/>
    <dgm:cxn modelId="{BB5A0631-AAE3-4920-B2D0-7EBF8FE31796}" type="presParOf" srcId="{1A8578FA-ECB2-472A-BBDB-63B2AE7F7271}" destId="{B8E2DAF8-8CAD-41F7-BFA6-1D155994B0B7}" srcOrd="1" destOrd="0" presId="urn:microsoft.com/office/officeart/2005/8/layout/orgChart1"/>
    <dgm:cxn modelId="{9108C985-9DC5-45F9-A449-16D9155B7EFE}" type="presParOf" srcId="{1A8578FA-ECB2-472A-BBDB-63B2AE7F7271}" destId="{3866ED12-0A12-45F2-9E42-34C4B45EA30B}" srcOrd="2" destOrd="0" presId="urn:microsoft.com/office/officeart/2005/8/layout/orgChart1"/>
    <dgm:cxn modelId="{36C4C5F0-39D5-4A13-B2AA-02FF013E5C70}" type="presParOf" srcId="{A220350E-D3AE-41F9-9573-1D6AAADD7ABA}" destId="{606EBAE6-3C6B-48BD-A160-BB97FF0F42FA}" srcOrd="4" destOrd="0" presId="urn:microsoft.com/office/officeart/2005/8/layout/orgChart1"/>
    <dgm:cxn modelId="{20462CE4-1AAD-45F6-BD8B-E293A083016C}" type="presParOf" srcId="{A220350E-D3AE-41F9-9573-1D6AAADD7ABA}" destId="{31A1005F-EFE9-40EB-987A-0AABCF0EC58F}" srcOrd="5" destOrd="0" presId="urn:microsoft.com/office/officeart/2005/8/layout/orgChart1"/>
    <dgm:cxn modelId="{F59453B0-66AE-4F8D-B127-E60DE01839D8}" type="presParOf" srcId="{31A1005F-EFE9-40EB-987A-0AABCF0EC58F}" destId="{E6C8BBF2-C71C-4F15-B430-2BE1B2ED7DFF}" srcOrd="0" destOrd="0" presId="urn:microsoft.com/office/officeart/2005/8/layout/orgChart1"/>
    <dgm:cxn modelId="{4D46D631-F887-424C-897E-DA1DC0736BC6}" type="presParOf" srcId="{E6C8BBF2-C71C-4F15-B430-2BE1B2ED7DFF}" destId="{830D85AD-03E3-415C-A5E8-AFCE3D7E9F56}" srcOrd="0" destOrd="0" presId="urn:microsoft.com/office/officeart/2005/8/layout/orgChart1"/>
    <dgm:cxn modelId="{8DC0087D-8762-4F2D-8A60-1F2A75B811A0}" type="presParOf" srcId="{E6C8BBF2-C71C-4F15-B430-2BE1B2ED7DFF}" destId="{7EF655A6-268E-4BD6-AE44-23FCD9803C8A}" srcOrd="1" destOrd="0" presId="urn:microsoft.com/office/officeart/2005/8/layout/orgChart1"/>
    <dgm:cxn modelId="{C21C6EF1-6CE9-4960-9FFA-B1323EC2CBB0}" type="presParOf" srcId="{31A1005F-EFE9-40EB-987A-0AABCF0EC58F}" destId="{CAF86D4B-9FCC-4723-A2D5-BF25153BC438}" srcOrd="1" destOrd="0" presId="urn:microsoft.com/office/officeart/2005/8/layout/orgChart1"/>
    <dgm:cxn modelId="{7CDB3441-0943-4A38-B1BF-C6D9349F4FD8}" type="presParOf" srcId="{31A1005F-EFE9-40EB-987A-0AABCF0EC58F}" destId="{14548A11-A9E1-47CD-86A3-10B80F4DB158}" srcOrd="2" destOrd="0" presId="urn:microsoft.com/office/officeart/2005/8/layout/orgChart1"/>
    <dgm:cxn modelId="{BC354B30-2767-4AA7-89CE-23D13E3F9457}" type="presParOf" srcId="{480F0040-8465-4FC1-81AC-909DAB7444F6}" destId="{10EB9678-4863-4603-9E9E-AEBCD976317C}" srcOrd="2" destOrd="0" presId="urn:microsoft.com/office/officeart/2005/8/layout/orgChart1"/>
    <dgm:cxn modelId="{47B6E004-ECDC-4116-95DB-0C708539C5B9}" type="presParOf" srcId="{10EB9678-4863-4603-9E9E-AEBCD976317C}" destId="{80C7FCCB-B03E-4679-8A92-994269D8B48A}" srcOrd="0" destOrd="0" presId="urn:microsoft.com/office/officeart/2005/8/layout/orgChart1"/>
    <dgm:cxn modelId="{1A0F6646-5391-42E5-AD13-3C9681160C41}" type="presParOf" srcId="{10EB9678-4863-4603-9E9E-AEBCD976317C}" destId="{CDF2C0D8-19CF-42C0-8023-9AEDC74A172D}" srcOrd="1" destOrd="0" presId="urn:microsoft.com/office/officeart/2005/8/layout/orgChart1"/>
    <dgm:cxn modelId="{95C65451-25AB-4BE8-9B07-B69BC791F97F}" type="presParOf" srcId="{CDF2C0D8-19CF-42C0-8023-9AEDC74A172D}" destId="{1AFB1854-4A21-46D0-ACF0-93F9C9DA7E56}" srcOrd="0" destOrd="0" presId="urn:microsoft.com/office/officeart/2005/8/layout/orgChart1"/>
    <dgm:cxn modelId="{5ADF5931-9E17-4497-BD8B-C88F434CA489}" type="presParOf" srcId="{1AFB1854-4A21-46D0-ACF0-93F9C9DA7E56}" destId="{FDD82187-9DAC-4ECE-8864-52F97931B6D5}" srcOrd="0" destOrd="0" presId="urn:microsoft.com/office/officeart/2005/8/layout/orgChart1"/>
    <dgm:cxn modelId="{DD1D31B5-225E-4B19-88FC-0FA155EEDC4D}" type="presParOf" srcId="{1AFB1854-4A21-46D0-ACF0-93F9C9DA7E56}" destId="{F6EAF869-34C8-4A3B-883B-FB206A24B8D4}" srcOrd="1" destOrd="0" presId="urn:microsoft.com/office/officeart/2005/8/layout/orgChart1"/>
    <dgm:cxn modelId="{499D81BB-3307-40E1-97B7-7BF65FD2B2C4}" type="presParOf" srcId="{CDF2C0D8-19CF-42C0-8023-9AEDC74A172D}" destId="{4C468B52-8584-4D0F-B956-06D546C56D95}" srcOrd="1" destOrd="0" presId="urn:microsoft.com/office/officeart/2005/8/layout/orgChart1"/>
    <dgm:cxn modelId="{BA09D9D4-7CDC-4F4B-BBEC-B0E71B6D1F37}" type="presParOf" srcId="{CDF2C0D8-19CF-42C0-8023-9AEDC74A172D}" destId="{21135225-1A59-411D-A888-119178D9FE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7728A-72DF-48C7-9F5B-A4E1A03E8BE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40EEC-E565-418E-92F6-CDE9D3EE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2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98C59-2C2E-4D58-86A7-06CEF6573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3581400"/>
            <a:ext cx="7620000" cy="1371599"/>
          </a:xfr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b" anchorCtr="0">
            <a:normAutofit/>
          </a:bodyPr>
          <a:lstStyle>
            <a:lvl1pPr>
              <a:defRPr lang="en-US" sz="4000" b="1" kern="1200" cap="all" dirty="0">
                <a:solidFill>
                  <a:srgbClr val="283B9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29200"/>
            <a:ext cx="6019800" cy="914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57800"/>
            <a:ext cx="1074400" cy="10724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5758"/>
            <a:ext cx="3657600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90500" stA="400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40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2688"/>
            <a:ext cx="2057400" cy="38389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5422" y="152400"/>
            <a:ext cx="1161540" cy="1159412"/>
          </a:xfrm>
          <a:prstGeom prst="rect">
            <a:avLst/>
          </a:prstGeom>
        </p:spPr>
      </p:pic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 rot="5400000">
            <a:off x="24841" y="5996656"/>
            <a:ext cx="471237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50B1B32-CFA8-4BD1-A730-6F4B7E1234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6200" y="5257800"/>
            <a:ext cx="1143000" cy="1143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81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90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20000"/>
              </a:prstClr>
            </a:outerShdw>
            <a:reflection blurRad="63500" stA="45000" endPos="14000" dir="5400000" sy="-100000" algn="bl" rotWithShape="0"/>
          </a:effec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83B91">
              <a:alpha val="1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17625"/>
            <a:ext cx="1219200" cy="1219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61540" cy="1159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34399" y="6019800"/>
            <a:ext cx="471237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50B1B32-CFA8-4BD1-A730-6F4B7E123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9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11596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3000"/>
            <a:ext cx="7772400" cy="113109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0558"/>
            <a:ext cx="2743200" cy="274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90500" stA="40000" endPos="3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3999"/>
            <a:ext cx="990600" cy="9887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Connector 12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w="12700">
            <a:solidFill>
              <a:srgbClr val="8A5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66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90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20000"/>
              </a:prstClr>
            </a:outerShdw>
            <a:reflection blurRad="63500" stA="45000" endPos="14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7034"/>
            <a:ext cx="9144000" cy="1447800"/>
          </a:xfrm>
          <a:prstGeom prst="rect">
            <a:avLst/>
          </a:prstGeom>
          <a:solidFill>
            <a:srgbClr val="283B91">
              <a:alpha val="1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61540" cy="1159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34399" y="6019800"/>
            <a:ext cx="471237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50B1B32-CFA8-4BD1-A730-6F4B7E1234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17625"/>
            <a:ext cx="1219200" cy="1219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64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90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20000"/>
              </a:prstClr>
            </a:outerShdw>
            <a:reflection blurRad="63500" stA="45000" endPos="14000" dir="5400000" sy="-100000" algn="bl" rotWithShape="0"/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7034"/>
            <a:ext cx="9144000" cy="1447800"/>
          </a:xfrm>
          <a:prstGeom prst="rect">
            <a:avLst/>
          </a:prstGeom>
          <a:solidFill>
            <a:srgbClr val="283B91">
              <a:alpha val="1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61540" cy="1159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534399" y="6019800"/>
            <a:ext cx="471237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50B1B32-CFA8-4BD1-A730-6F4B7E1234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17625"/>
            <a:ext cx="1219200" cy="1219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763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90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20000"/>
              </a:prstClr>
            </a:outerShdw>
            <a:reflection blurRad="63500" stA="45000" endPos="14000" dir="5400000" sy="-100000" algn="bl" rotWithShape="0"/>
          </a:effectLst>
        </p:spPr>
      </p:pic>
      <p:sp>
        <p:nvSpPr>
          <p:cNvPr id="14" name="Rectangle 13"/>
          <p:cNvSpPr/>
          <p:nvPr userDrawn="1"/>
        </p:nvSpPr>
        <p:spPr>
          <a:xfrm>
            <a:off x="0" y="7034"/>
            <a:ext cx="9144000" cy="1447800"/>
          </a:xfrm>
          <a:prstGeom prst="rect">
            <a:avLst/>
          </a:prstGeom>
          <a:solidFill>
            <a:srgbClr val="283B91">
              <a:alpha val="1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17625"/>
            <a:ext cx="1219200" cy="1219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61540" cy="1159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34399" y="6019800"/>
            <a:ext cx="471237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50B1B32-CFA8-4BD1-A730-6F4B7E123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3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17625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61540" cy="1159412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34399" y="6019800"/>
            <a:ext cx="471237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50B1B32-CFA8-4BD1-A730-6F4B7E123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3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3803"/>
            <a:ext cx="3008313" cy="8721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952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32037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7625"/>
            <a:ext cx="12192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1161540" cy="115941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34399" y="6019800"/>
            <a:ext cx="471237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50B1B32-CFA8-4BD1-A730-6F4B7E123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7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90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20000"/>
              </a:prstClr>
            </a:outerShdw>
            <a:reflection blurRad="63500" stA="45000" endPos="14000" dir="5400000" sy="-100000" algn="bl" rotWithShape="0"/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1828800"/>
            <a:ext cx="7162800" cy="4114800"/>
          </a:xfrm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6054970"/>
            <a:ext cx="7162800" cy="3048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7034"/>
            <a:ext cx="9144000" cy="1447800"/>
          </a:xfrm>
          <a:prstGeom prst="rect">
            <a:avLst/>
          </a:prstGeom>
          <a:solidFill>
            <a:srgbClr val="283B91">
              <a:alpha val="1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17625"/>
            <a:ext cx="1219200" cy="1219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61540" cy="1159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34399" y="6019800"/>
            <a:ext cx="471237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50B1B32-CFA8-4BD1-A730-6F4B7E123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6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15753B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6513611"/>
            <a:ext cx="2362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1"/>
                </a:solidFill>
              </a:rPr>
              <a:t>Industry Compliance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6513880"/>
            <a:ext cx="25527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1"/>
                </a:solidFill>
              </a:rPr>
              <a:t>Accurate</a:t>
            </a:r>
            <a:r>
              <a:rPr lang="en-US" sz="1400" b="1" i="1" baseline="0" dirty="0" smtClean="0">
                <a:solidFill>
                  <a:schemeClr val="bg1"/>
                </a:solidFill>
              </a:rPr>
              <a:t> Revenues &amp; Data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6515274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1"/>
                </a:solidFill>
              </a:rPr>
              <a:t>Professionalism</a:t>
            </a:r>
            <a:r>
              <a:rPr lang="en-US" sz="1400" b="1" i="1" baseline="0" dirty="0" smtClean="0">
                <a:solidFill>
                  <a:schemeClr val="bg1"/>
                </a:solidFill>
              </a:rPr>
              <a:t> &amp; Integrity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43200" y="66294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19800" y="66294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6633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34399" y="6019800"/>
            <a:ext cx="471237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lang="en-US" sz="1200" b="1" i="1" kern="1200" baseline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50B1B32-CFA8-4BD1-A730-6F4B7E123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7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83B9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Font typeface="Wingdings" panose="05000000000000000000" pitchFamily="2" charset="2"/>
        <a:buChar char="Ø"/>
        <a:defRPr sz="3200" kern="1200">
          <a:solidFill>
            <a:srgbClr val="283B9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677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0"/>
            <a:ext cx="7620000" cy="1371599"/>
          </a:xfrm>
        </p:spPr>
        <p:txBody>
          <a:bodyPr/>
          <a:lstStyle/>
          <a:p>
            <a:r>
              <a:rPr lang="en-US" dirty="0"/>
              <a:t>ONRR Compliance Process Improvement</a:t>
            </a:r>
          </a:p>
        </p:txBody>
      </p:sp>
    </p:spTree>
    <p:extLst>
      <p:ext uri="{BB962C8B-B14F-4D97-AF65-F5344CB8AC3E}">
        <p14:creationId xmlns:p14="http://schemas.microsoft.com/office/powerpoint/2010/main" val="35720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fontAlgn="t">
              <a:buNone/>
            </a:pPr>
            <a:r>
              <a:rPr lang="en-US" dirty="0" smtClean="0"/>
              <a:t>Compliance </a:t>
            </a:r>
            <a:r>
              <a:rPr lang="en-US" dirty="0"/>
              <a:t>Reviews (</a:t>
            </a:r>
            <a:r>
              <a:rPr lang="en-US" dirty="0" smtClean="0"/>
              <a:t>ONRR)		January </a:t>
            </a:r>
            <a:r>
              <a:rPr lang="en-US" dirty="0"/>
              <a:t>2017</a:t>
            </a:r>
          </a:p>
          <a:p>
            <a:pPr marL="109728" indent="0" fontAlgn="t">
              <a:buNone/>
            </a:pPr>
            <a:r>
              <a:rPr lang="en-US" dirty="0"/>
              <a:t>Audit (ONRR - Process only)		March 2017</a:t>
            </a:r>
          </a:p>
          <a:p>
            <a:pPr marL="109728" indent="0" fontAlgn="t">
              <a:buNone/>
            </a:pPr>
            <a:r>
              <a:rPr lang="en-US" dirty="0" smtClean="0"/>
              <a:t>Compliance </a:t>
            </a:r>
            <a:r>
              <a:rPr lang="en-US" dirty="0"/>
              <a:t>Reviews (STRAC)	</a:t>
            </a:r>
            <a:r>
              <a:rPr lang="en-US" dirty="0" smtClean="0"/>
              <a:t>	Pilot </a:t>
            </a:r>
            <a:r>
              <a:rPr lang="en-US" dirty="0"/>
              <a:t>Dec 2017</a:t>
            </a:r>
          </a:p>
          <a:p>
            <a:pPr marL="109728" indent="0" fontAlgn="t">
              <a:buNone/>
            </a:pPr>
            <a:r>
              <a:rPr lang="en-US" dirty="0" smtClean="0"/>
              <a:t>Data Mining				January </a:t>
            </a:r>
            <a:r>
              <a:rPr lang="en-US" dirty="0"/>
              <a:t>2018</a:t>
            </a:r>
          </a:p>
          <a:p>
            <a:pPr marL="109728" indent="0" fontAlgn="t">
              <a:buNone/>
            </a:pPr>
            <a:r>
              <a:rPr lang="en-US" dirty="0" smtClean="0"/>
              <a:t>Audits </a:t>
            </a:r>
            <a:r>
              <a:rPr lang="en-US" dirty="0"/>
              <a:t>(</a:t>
            </a:r>
            <a:r>
              <a:rPr lang="en-US" dirty="0" smtClean="0"/>
              <a:t>ONRR - OMT)			June </a:t>
            </a:r>
            <a:r>
              <a:rPr lang="en-US" dirty="0"/>
              <a:t>2018</a:t>
            </a:r>
          </a:p>
          <a:p>
            <a:pPr marL="109728" indent="0" fontAlgn="t">
              <a:buNone/>
            </a:pPr>
            <a:r>
              <a:rPr lang="en-US" dirty="0" smtClean="0"/>
              <a:t>Appeals (Assessment)			FY 2019</a:t>
            </a:r>
            <a:endParaRPr lang="en-US" dirty="0"/>
          </a:p>
          <a:p>
            <a:pPr marL="109728" indent="0" fontAlgn="t">
              <a:buNone/>
            </a:pPr>
            <a:r>
              <a:rPr lang="en-US" dirty="0"/>
              <a:t>Enforcement (Assessment) </a:t>
            </a:r>
            <a:r>
              <a:rPr lang="en-US" dirty="0" smtClean="0"/>
              <a:t>		FY 2019</a:t>
            </a:r>
          </a:p>
          <a:p>
            <a:pPr marL="109728" indent="0" fontAlgn="t">
              <a:buNone/>
            </a:pPr>
            <a:r>
              <a:rPr lang="en-US" dirty="0"/>
              <a:t>Valuation (Assessment) </a:t>
            </a:r>
            <a:r>
              <a:rPr lang="en-US" dirty="0" smtClean="0"/>
              <a:t>		FY 2019</a:t>
            </a:r>
            <a:endParaRPr lang="en-US" dirty="0"/>
          </a:p>
          <a:p>
            <a:pPr marL="109728" indent="0" fontAlgn="t">
              <a:buNone/>
            </a:pPr>
            <a:r>
              <a:rPr lang="en-US" dirty="0" smtClean="0"/>
              <a:t>Audits (STRAC)				FY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78240" y="6492875"/>
            <a:ext cx="365760" cy="365125"/>
          </a:xfrm>
          <a:prstGeom prst="rect">
            <a:avLst/>
          </a:prstGeom>
        </p:spPr>
        <p:txBody>
          <a:bodyPr/>
          <a:lstStyle/>
          <a:p>
            <a:fld id="{152122F4-80E1-425D-B3BF-40C1629FB7FD}" type="slidenum">
              <a:rPr lang="en-US" sz="1400" b="1" i="0" smtClean="0"/>
              <a:t>10</a:t>
            </a:fld>
            <a:endParaRPr lang="en-US" sz="1400" b="1" i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OMT Schedule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48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Issue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Overlap of audits, meaning different ONRR and State delegated teams auditing/ reviewing the same periods and properties at the same or different times.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Response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117975" cy="39512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/>
              <a:t>Process Improvements</a:t>
            </a:r>
          </a:p>
          <a:p>
            <a:r>
              <a:rPr lang="en-US" sz="2300" dirty="0"/>
              <a:t>Realign ONRR, States and Tribes organizationally</a:t>
            </a:r>
          </a:p>
          <a:p>
            <a:r>
              <a:rPr lang="en-US" sz="2300" dirty="0"/>
              <a:t>Focus assignments on attributes</a:t>
            </a:r>
          </a:p>
          <a:p>
            <a:pPr marL="0" indent="0">
              <a:buNone/>
            </a:pPr>
            <a:endParaRPr lang="en-US" dirty="0" smtClean="0">
              <a:solidFill>
                <a:srgbClr val="2F2B89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2F2B89"/>
                </a:solidFill>
              </a:rPr>
              <a:t>OMT</a:t>
            </a:r>
          </a:p>
          <a:p>
            <a:r>
              <a:rPr lang="en-US" sz="2300" dirty="0"/>
              <a:t>Centralizes Work Management</a:t>
            </a:r>
          </a:p>
          <a:p>
            <a:pPr lvl="1"/>
            <a:r>
              <a:rPr lang="en-US" dirty="0"/>
              <a:t>Provides view of all compliance work (AM, STRAC, Compliance </a:t>
            </a:r>
            <a:r>
              <a:rPr lang="en-US" dirty="0" smtClean="0"/>
              <a:t>Management)</a:t>
            </a:r>
            <a:endParaRPr lang="en-US" dirty="0"/>
          </a:p>
          <a:p>
            <a:pPr lvl="1"/>
            <a:r>
              <a:rPr lang="en-US" dirty="0"/>
              <a:t>Identifies and flags overlap properties and companies</a:t>
            </a:r>
          </a:p>
          <a:p>
            <a:pPr lvl="1"/>
            <a:r>
              <a:rPr lang="en-US" dirty="0"/>
              <a:t>Shows current production/royalty information</a:t>
            </a:r>
          </a:p>
          <a:p>
            <a:pPr lvl="1"/>
            <a:r>
              <a:rPr lang="en-US" dirty="0"/>
              <a:t>Identifies compliance </a:t>
            </a:r>
            <a:r>
              <a:rPr lang="en-US" dirty="0" smtClean="0"/>
              <a:t>targets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Audit Work Group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63000" y="6492875"/>
            <a:ext cx="381000" cy="365125"/>
          </a:xfrm>
        </p:spPr>
        <p:txBody>
          <a:bodyPr/>
          <a:lstStyle/>
          <a:p>
            <a:fld id="{850B1B32-CFA8-4BD1-A730-6F4B7E12345B}" type="slidenum">
              <a:rPr lang="en-US" sz="1400" i="0" smtClean="0"/>
              <a:pPr/>
              <a:t>11</a:t>
            </a:fld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839235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Issue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Allocating sufficient and experienced resources for efficient conduct of audit.</a:t>
            </a:r>
          </a:p>
          <a:p>
            <a:endParaRPr lang="en-US" sz="2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Response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Process Improvements</a:t>
            </a:r>
          </a:p>
          <a:p>
            <a:r>
              <a:rPr lang="en-US" sz="1800" dirty="0"/>
              <a:t>Continue to pursue filling vacant positions</a:t>
            </a:r>
          </a:p>
          <a:p>
            <a:r>
              <a:rPr lang="en-US" sz="1800" dirty="0" smtClean="0"/>
              <a:t>Improve </a:t>
            </a:r>
            <a:r>
              <a:rPr lang="en-US" sz="1800" dirty="0"/>
              <a:t>resource management</a:t>
            </a:r>
          </a:p>
          <a:p>
            <a:r>
              <a:rPr lang="en-US" sz="1800" dirty="0" smtClean="0"/>
              <a:t>Utilize </a:t>
            </a:r>
            <a:r>
              <a:rPr lang="en-US" sz="1800" dirty="0"/>
              <a:t>internal experts to provide consistent guidance and training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Audit Work Group Issues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63000" y="6492875"/>
            <a:ext cx="381000" cy="365125"/>
          </a:xfrm>
        </p:spPr>
        <p:txBody>
          <a:bodyPr/>
          <a:lstStyle/>
          <a:p>
            <a:fld id="{850B1B32-CFA8-4BD1-A730-6F4B7E12345B}" type="slidenum">
              <a:rPr lang="en-US" sz="1400" i="0" smtClean="0"/>
              <a:pPr/>
              <a:t>12</a:t>
            </a:fld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354398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Issue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Efficient conduct of audit, beginning and ending sooner. How can we aid or influence acceleration of audit start and end?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Response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194175" cy="4495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b="1" dirty="0"/>
              <a:t>Process Improvements</a:t>
            </a:r>
          </a:p>
          <a:p>
            <a:r>
              <a:rPr lang="en-US" sz="3100" dirty="0"/>
              <a:t>Reduce audit cycle time from 2-3+ years to 16 months</a:t>
            </a:r>
          </a:p>
          <a:p>
            <a:r>
              <a:rPr lang="en-US" sz="3100" dirty="0" smtClean="0"/>
              <a:t>Tailor </a:t>
            </a:r>
            <a:r>
              <a:rPr lang="en-US" sz="3100" dirty="0"/>
              <a:t>audit methodology</a:t>
            </a:r>
          </a:p>
          <a:p>
            <a:r>
              <a:rPr lang="en-US" sz="3100" dirty="0" smtClean="0"/>
              <a:t>Enhance </a:t>
            </a:r>
            <a:r>
              <a:rPr lang="en-US" sz="3100" dirty="0"/>
              <a:t>escalation process to enforce timely responses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4000" b="1" dirty="0"/>
              <a:t>OMT</a:t>
            </a:r>
          </a:p>
          <a:p>
            <a:r>
              <a:rPr lang="en-US" sz="3100" dirty="0"/>
              <a:t>Implements standard processes</a:t>
            </a:r>
          </a:p>
          <a:p>
            <a:r>
              <a:rPr lang="en-US" sz="3100" dirty="0" smtClean="0"/>
              <a:t>Employees </a:t>
            </a:r>
            <a:r>
              <a:rPr lang="en-US" sz="3100" dirty="0"/>
              <a:t>status tracking and transparency</a:t>
            </a:r>
          </a:p>
          <a:p>
            <a:pPr lvl="1"/>
            <a:r>
              <a:rPr lang="en-US" sz="2700" dirty="0"/>
              <a:t>Expands case status categories</a:t>
            </a:r>
          </a:p>
          <a:p>
            <a:pPr lvl="1"/>
            <a:r>
              <a:rPr lang="en-US" sz="2700" dirty="0"/>
              <a:t>Establishes milestones and due dates</a:t>
            </a:r>
          </a:p>
          <a:p>
            <a:r>
              <a:rPr lang="en-US" sz="3100" dirty="0" smtClean="0"/>
              <a:t>Provides </a:t>
            </a:r>
            <a:r>
              <a:rPr lang="en-US" sz="3100" dirty="0"/>
              <a:t>document sharing across offices</a:t>
            </a:r>
          </a:p>
          <a:p>
            <a:r>
              <a:rPr lang="en-US" sz="3100" dirty="0" smtClean="0"/>
              <a:t>Standardizes </a:t>
            </a:r>
            <a:r>
              <a:rPr lang="en-US" sz="3100" dirty="0"/>
              <a:t>correspondence -data requests, preliminary determinations, order letters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Audit Work Group Issues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63000" y="6492875"/>
            <a:ext cx="381000" cy="365125"/>
          </a:xfrm>
        </p:spPr>
        <p:txBody>
          <a:bodyPr/>
          <a:lstStyle/>
          <a:p>
            <a:pPr algn="ctr"/>
            <a:fld id="{850B1B32-CFA8-4BD1-A730-6F4B7E12345B}" type="slidenum">
              <a:rPr lang="en-US" sz="1400" i="0" smtClean="0"/>
              <a:pPr algn="ctr"/>
              <a:t>13</a:t>
            </a:fld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2137650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fontScale="77500" lnSpcReduction="20000"/>
          </a:bodyPr>
          <a:lstStyle/>
          <a:p>
            <a:r>
              <a:rPr lang="en-US" sz="4100" dirty="0"/>
              <a:t>Audit</a:t>
            </a:r>
          </a:p>
          <a:p>
            <a:pPr lvl="1"/>
            <a:r>
              <a:rPr lang="en-US" sz="3600" dirty="0"/>
              <a:t>Reduction of backlog</a:t>
            </a:r>
          </a:p>
          <a:p>
            <a:pPr lvl="2"/>
            <a:r>
              <a:rPr lang="en-US" dirty="0"/>
              <a:t>FY 17:  8</a:t>
            </a:r>
            <a:r>
              <a:rPr lang="en-US" dirty="0" smtClean="0"/>
              <a:t>0</a:t>
            </a:r>
            <a:r>
              <a:rPr lang="en-US" dirty="0"/>
              <a:t>% of audits over 3</a:t>
            </a:r>
            <a:r>
              <a:rPr lang="en-US" dirty="0" smtClean="0"/>
              <a:t> </a:t>
            </a:r>
            <a:r>
              <a:rPr lang="en-US" dirty="0"/>
              <a:t>years old completed</a:t>
            </a:r>
          </a:p>
          <a:p>
            <a:pPr lvl="2"/>
            <a:r>
              <a:rPr lang="en-US" dirty="0"/>
              <a:t>FY 18:  </a:t>
            </a:r>
            <a:r>
              <a:rPr lang="en-US" dirty="0" smtClean="0"/>
              <a:t>100</a:t>
            </a:r>
            <a:r>
              <a:rPr lang="en-US" dirty="0"/>
              <a:t>% of audits over 3</a:t>
            </a:r>
            <a:r>
              <a:rPr lang="en-US" dirty="0" smtClean="0"/>
              <a:t> </a:t>
            </a:r>
            <a:r>
              <a:rPr lang="en-US" dirty="0"/>
              <a:t>years old scheduled for completion</a:t>
            </a:r>
          </a:p>
          <a:p>
            <a:pPr lvl="1"/>
            <a:r>
              <a:rPr lang="en-US" sz="3600" dirty="0"/>
              <a:t>Completion of new audit process pilot</a:t>
            </a:r>
          </a:p>
          <a:p>
            <a:pPr lvl="2"/>
            <a:r>
              <a:rPr lang="en-US" dirty="0"/>
              <a:t>Cycle times significantly reduced</a:t>
            </a:r>
          </a:p>
          <a:p>
            <a:pPr lvl="1"/>
            <a:r>
              <a:rPr lang="en-US" sz="3600" dirty="0" smtClean="0"/>
              <a:t>Application of </a:t>
            </a:r>
            <a:r>
              <a:rPr lang="en-US" sz="3600" dirty="0"/>
              <a:t>new audit process across AM</a:t>
            </a:r>
          </a:p>
          <a:p>
            <a:endParaRPr lang="en-US" sz="1200" dirty="0" smtClean="0"/>
          </a:p>
          <a:p>
            <a:r>
              <a:rPr lang="en-US" sz="4100" dirty="0" smtClean="0"/>
              <a:t>Compliance </a:t>
            </a:r>
            <a:r>
              <a:rPr lang="en-US" sz="4100" dirty="0"/>
              <a:t>Reviews</a:t>
            </a:r>
          </a:p>
          <a:p>
            <a:pPr lvl="1"/>
            <a:r>
              <a:rPr lang="en-US" sz="3600" dirty="0" smtClean="0"/>
              <a:t>OMT implementation</a:t>
            </a:r>
          </a:p>
          <a:p>
            <a:pPr lvl="2"/>
            <a:r>
              <a:rPr lang="en-US" dirty="0" smtClean="0"/>
              <a:t>Cycle times reduced by </a:t>
            </a:r>
            <a:r>
              <a:rPr lang="en-US" dirty="0"/>
              <a:t>20</a:t>
            </a:r>
            <a:r>
              <a:rPr lang="en-US" dirty="0" smtClean="0"/>
              <a:t>%</a:t>
            </a:r>
          </a:p>
          <a:p>
            <a:pPr lvl="2"/>
            <a:r>
              <a:rPr lang="en-US" dirty="0" smtClean="0"/>
              <a:t>Prior to the process improvement project 20% of assignments resulted in findings</a:t>
            </a:r>
            <a:endParaRPr lang="en-US" dirty="0"/>
          </a:p>
          <a:p>
            <a:pPr lvl="2"/>
            <a:r>
              <a:rPr lang="en-US" dirty="0" smtClean="0"/>
              <a:t>In FY 16: 40% </a:t>
            </a:r>
            <a:r>
              <a:rPr lang="en-US" dirty="0"/>
              <a:t>of assignments resulted in findings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778240" y="6492875"/>
            <a:ext cx="365760" cy="365125"/>
          </a:xfrm>
          <a:prstGeom prst="rect">
            <a:avLst/>
          </a:prstGeom>
        </p:spPr>
        <p:txBody>
          <a:bodyPr/>
          <a:lstStyle/>
          <a:p>
            <a:fld id="{152122F4-80E1-425D-B3BF-40C1629FB7FD}" type="slidenum">
              <a:rPr lang="en-US" sz="1400" b="1" i="0" smtClean="0"/>
              <a:t>14</a:t>
            </a:fld>
            <a:endParaRPr lang="en-US" sz="1400" b="1" i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Process Improvement Results</a:t>
            </a:r>
          </a:p>
        </p:txBody>
      </p:sp>
    </p:spTree>
    <p:extLst>
      <p:ext uri="{BB962C8B-B14F-4D97-AF65-F5344CB8AC3E}">
        <p14:creationId xmlns:p14="http://schemas.microsoft.com/office/powerpoint/2010/main" val="2092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Questions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63000" y="6492875"/>
            <a:ext cx="381000" cy="365125"/>
          </a:xfrm>
        </p:spPr>
        <p:txBody>
          <a:bodyPr/>
          <a:lstStyle/>
          <a:p>
            <a:pPr algn="ctr"/>
            <a:fld id="{850B1B32-CFA8-4BD1-A730-6F4B7E12345B}" type="slidenum">
              <a:rPr lang="en-US" sz="1400" i="0" smtClean="0"/>
              <a:pPr algn="ctr"/>
              <a:t>15</a:t>
            </a:fld>
            <a:endParaRPr lang="en-US" sz="1400" i="0" dirty="0"/>
          </a:p>
        </p:txBody>
      </p:sp>
      <p:pic>
        <p:nvPicPr>
          <p:cNvPr id="5" name="Picture 3" descr="C:\Users\schimkes\AppData\Local\Microsoft\Windows\Temporary Internet Files\Content.IE5\KGNJPK92\MC900441428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28" y="2034610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95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280569"/>
              </p:ext>
            </p:extLst>
          </p:nvPr>
        </p:nvGraphicFramePr>
        <p:xfrm>
          <a:off x="152400" y="1371600"/>
          <a:ext cx="8839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78240" y="6477000"/>
            <a:ext cx="365760" cy="365125"/>
          </a:xfrm>
          <a:prstGeom prst="rect">
            <a:avLst/>
          </a:prstGeom>
        </p:spPr>
        <p:txBody>
          <a:bodyPr/>
          <a:lstStyle/>
          <a:p>
            <a:pPr algn="ctr"/>
            <a:fld id="{152122F4-80E1-425D-B3BF-40C1629FB7FD}" type="slidenum">
              <a:rPr lang="en-US" sz="1400" b="1" i="0" smtClean="0"/>
              <a:pPr algn="ctr"/>
              <a:t>2</a:t>
            </a:fld>
            <a:endParaRPr lang="en-US" sz="1400" b="1" i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Audit Management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06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/>
          </a:bodyPr>
          <a:lstStyle/>
          <a:p>
            <a:r>
              <a:rPr lang="en-US" dirty="0" smtClean="0"/>
              <a:t>Improve Compliance Business Processes</a:t>
            </a:r>
          </a:p>
          <a:p>
            <a:endParaRPr lang="en-US" dirty="0" smtClean="0"/>
          </a:p>
          <a:p>
            <a:r>
              <a:rPr lang="en-US" dirty="0" smtClean="0"/>
              <a:t>Align </a:t>
            </a:r>
            <a:r>
              <a:rPr lang="en-US" dirty="0"/>
              <a:t>S</a:t>
            </a:r>
            <a:r>
              <a:rPr lang="en-US" dirty="0" smtClean="0"/>
              <a:t>ufficient &amp; Skilled Resources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Provide the Foundation for Development of the Operations Management Tool (OMT)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78240" y="6492875"/>
            <a:ext cx="365760" cy="365125"/>
          </a:xfrm>
          <a:prstGeom prst="rect">
            <a:avLst/>
          </a:prstGeom>
        </p:spPr>
        <p:txBody>
          <a:bodyPr/>
          <a:lstStyle/>
          <a:p>
            <a:pPr algn="ctr"/>
            <a:fld id="{152122F4-80E1-425D-B3BF-40C1629FB7FD}" type="slidenum">
              <a:rPr lang="en-US" sz="1400" b="1" i="0" smtClean="0"/>
              <a:pPr algn="ctr"/>
              <a:t>3</a:t>
            </a:fld>
            <a:endParaRPr lang="en-US" sz="1400" b="1" i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400800" cy="103909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Process Improvement Initiative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798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7670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Increase Productivity/Compliance Coverage</a:t>
            </a:r>
          </a:p>
          <a:p>
            <a:pPr lvl="1"/>
            <a:r>
              <a:rPr lang="en-US" dirty="0"/>
              <a:t>Eliminate unnecessary </a:t>
            </a:r>
            <a:r>
              <a:rPr lang="en-US" dirty="0" smtClean="0"/>
              <a:t>steps &amp; duplication</a:t>
            </a:r>
            <a:endParaRPr lang="en-US" dirty="0"/>
          </a:p>
          <a:p>
            <a:pPr lvl="1"/>
            <a:r>
              <a:rPr lang="en-US" dirty="0" smtClean="0"/>
              <a:t>Reduce </a:t>
            </a:r>
            <a:r>
              <a:rPr lang="en-US" dirty="0"/>
              <a:t>cycle </a:t>
            </a:r>
            <a:r>
              <a:rPr lang="en-US" dirty="0" smtClean="0"/>
              <a:t>times</a:t>
            </a:r>
          </a:p>
          <a:p>
            <a:endParaRPr lang="en-US" sz="3000" dirty="0" smtClean="0"/>
          </a:p>
          <a:p>
            <a:r>
              <a:rPr lang="en-US" dirty="0" smtClean="0"/>
              <a:t>Maximize </a:t>
            </a:r>
            <a:r>
              <a:rPr lang="en-US" dirty="0"/>
              <a:t>Results</a:t>
            </a:r>
          </a:p>
          <a:p>
            <a:pPr lvl="1"/>
            <a:r>
              <a:rPr lang="en-US" dirty="0"/>
              <a:t>Focus resources on </a:t>
            </a:r>
            <a:r>
              <a:rPr lang="en-US" dirty="0" smtClean="0"/>
              <a:t>areas of potential misreporting</a:t>
            </a:r>
            <a:endParaRPr lang="en-US" dirty="0"/>
          </a:p>
          <a:p>
            <a:endParaRPr lang="en-US" sz="3000" dirty="0" smtClean="0"/>
          </a:p>
          <a:p>
            <a:r>
              <a:rPr lang="en-US" dirty="0" smtClean="0"/>
              <a:t>Enhance Quality </a:t>
            </a:r>
            <a:r>
              <a:rPr lang="en-US" dirty="0"/>
              <a:t>of </a:t>
            </a:r>
            <a:r>
              <a:rPr lang="en-US" dirty="0" smtClean="0"/>
              <a:t>Audits</a:t>
            </a:r>
          </a:p>
          <a:p>
            <a:pPr lvl="1"/>
            <a:r>
              <a:rPr lang="en-US" dirty="0" smtClean="0"/>
              <a:t>Ensure a favorable peer review opinion</a:t>
            </a:r>
            <a:endParaRPr lang="en-US" sz="2500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0960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Process Improvement Focus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78240" y="6492875"/>
            <a:ext cx="365760" cy="365125"/>
          </a:xfrm>
          <a:prstGeom prst="rect">
            <a:avLst/>
          </a:prstGeom>
        </p:spPr>
        <p:txBody>
          <a:bodyPr/>
          <a:lstStyle/>
          <a:p>
            <a:pPr algn="ctr"/>
            <a:fld id="{152122F4-80E1-425D-B3BF-40C1629FB7FD}" type="slidenum">
              <a:rPr lang="en-US" sz="1400" b="1" i="0" smtClean="0"/>
              <a:pPr algn="ctr"/>
              <a:t>4</a:t>
            </a:fld>
            <a:endParaRPr lang="en-US" sz="1400" b="1" i="0" dirty="0"/>
          </a:p>
        </p:txBody>
      </p:sp>
    </p:spTree>
    <p:extLst>
      <p:ext uri="{BB962C8B-B14F-4D97-AF65-F5344CB8AC3E}">
        <p14:creationId xmlns:p14="http://schemas.microsoft.com/office/powerpoint/2010/main" val="38907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4100" dirty="0" smtClean="0"/>
              <a:t>Implement Status Tracking and Transparency</a:t>
            </a:r>
          </a:p>
          <a:p>
            <a:endParaRPr lang="en-US" sz="2600" dirty="0" smtClean="0"/>
          </a:p>
          <a:p>
            <a:r>
              <a:rPr lang="en-US" sz="4100" dirty="0"/>
              <a:t>Track Cases </a:t>
            </a:r>
            <a:r>
              <a:rPr lang="en-US" sz="4100" dirty="0" smtClean="0"/>
              <a:t>from Beginning to Closure</a:t>
            </a:r>
            <a:endParaRPr lang="en-US" sz="4100" dirty="0"/>
          </a:p>
          <a:p>
            <a:pPr lvl="1"/>
            <a:r>
              <a:rPr lang="en-US" sz="3500" dirty="0" smtClean="0"/>
              <a:t>Including appeals </a:t>
            </a:r>
            <a:r>
              <a:rPr lang="en-US" sz="3500" dirty="0"/>
              <a:t>and other enforcement activities</a:t>
            </a:r>
          </a:p>
          <a:p>
            <a:pPr marL="109728" indent="0">
              <a:buNone/>
            </a:pPr>
            <a:endParaRPr lang="en-US" sz="2600" dirty="0" smtClean="0"/>
          </a:p>
          <a:p>
            <a:r>
              <a:rPr lang="en-US" sz="4100" dirty="0" smtClean="0"/>
              <a:t>Leverage Technology (OMT)</a:t>
            </a:r>
          </a:p>
          <a:p>
            <a:pPr lvl="1"/>
            <a:r>
              <a:rPr lang="en-US" sz="3500" dirty="0" smtClean="0"/>
              <a:t>Work planning </a:t>
            </a:r>
            <a:r>
              <a:rPr lang="en-US" sz="3500" dirty="0"/>
              <a:t>coordination</a:t>
            </a:r>
          </a:p>
          <a:p>
            <a:pPr lvl="1"/>
            <a:r>
              <a:rPr lang="en-US" sz="3500" dirty="0" smtClean="0"/>
              <a:t>Workflow structure</a:t>
            </a:r>
          </a:p>
          <a:p>
            <a:pPr lvl="1"/>
            <a:r>
              <a:rPr lang="en-US" sz="3500" dirty="0" smtClean="0"/>
              <a:t>Electronic </a:t>
            </a:r>
            <a:r>
              <a:rPr lang="en-US" sz="3500" dirty="0" err="1" smtClean="0"/>
              <a:t>workpapers</a:t>
            </a:r>
            <a:endParaRPr lang="en-US" sz="3500" dirty="0" smtClean="0"/>
          </a:p>
          <a:p>
            <a:pPr lvl="1"/>
            <a:r>
              <a:rPr lang="en-US" sz="3500" dirty="0" smtClean="0"/>
              <a:t>Automated notifications</a:t>
            </a:r>
          </a:p>
          <a:p>
            <a:pPr lvl="1"/>
            <a:r>
              <a:rPr lang="en-US" sz="3500" dirty="0" smtClean="0"/>
              <a:t>Information sharing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Process Improvement Focus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78240" y="6492875"/>
            <a:ext cx="365760" cy="365125"/>
          </a:xfrm>
          <a:prstGeom prst="rect">
            <a:avLst/>
          </a:prstGeom>
        </p:spPr>
        <p:txBody>
          <a:bodyPr/>
          <a:lstStyle/>
          <a:p>
            <a:pPr algn="ctr"/>
            <a:fld id="{152122F4-80E1-425D-B3BF-40C1629FB7FD}" type="slidenum">
              <a:rPr lang="en-US" sz="1400" b="1" i="0" smtClean="0"/>
              <a:pPr algn="ctr"/>
              <a:t>5</a:t>
            </a:fld>
            <a:endParaRPr lang="en-US" sz="1400" b="1" i="0" dirty="0"/>
          </a:p>
        </p:txBody>
      </p:sp>
    </p:spTree>
    <p:extLst>
      <p:ext uri="{BB962C8B-B14F-4D97-AF65-F5344CB8AC3E}">
        <p14:creationId xmlns:p14="http://schemas.microsoft.com/office/powerpoint/2010/main" val="16519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400800" cy="1066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OMT </a:t>
            </a:r>
            <a:r>
              <a:rPr lang="en-US" sz="4000" b="1" dirty="0"/>
              <a:t>is an I</a:t>
            </a:r>
            <a:r>
              <a:rPr lang="en-US" sz="4000" b="1" dirty="0" smtClean="0"/>
              <a:t>ntegrated </a:t>
            </a:r>
            <a:br>
              <a:rPr lang="en-US" sz="4000" b="1" dirty="0" smtClean="0"/>
            </a:br>
            <a:r>
              <a:rPr lang="en-US" sz="4000" b="1" dirty="0" smtClean="0"/>
              <a:t>ONRR-Wide </a:t>
            </a:r>
            <a:r>
              <a:rPr lang="en-US" sz="4000" b="1" dirty="0"/>
              <a:t>T</a:t>
            </a:r>
            <a:r>
              <a:rPr lang="en-US" sz="4000" b="1" dirty="0" smtClean="0"/>
              <a:t>ool</a:t>
            </a:r>
            <a:endParaRPr lang="en-US" sz="4000" b="1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500785" y="2402892"/>
            <a:ext cx="1699615" cy="8229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5720" tIns="37880" rIns="0" bIns="37880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ts val="1600"/>
              <a:buFont typeface="Arial" charset="0"/>
              <a:buNone/>
            </a:pPr>
            <a:r>
              <a:rPr lang="en-US" sz="1400" dirty="0" smtClean="0">
                <a:latin typeface="Calibri" pitchFamily="34" charset="0"/>
              </a:rPr>
              <a:t>Increase Management visibility and insight into processes.</a:t>
            </a:r>
            <a:endParaRPr lang="en-GB" sz="1400" b="0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8" y="2386968"/>
            <a:ext cx="1000809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345033" y="2387778"/>
            <a:ext cx="1674767" cy="8229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7114" tIns="37880" rIns="77114" bIns="37880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ts val="1600"/>
              <a:buFont typeface="Arial" charset="0"/>
              <a:buNone/>
            </a:pPr>
            <a:r>
              <a:rPr lang="en-GB" sz="1400" dirty="0" smtClean="0">
                <a:latin typeface="Calibri" pitchFamily="34" charset="0"/>
              </a:rPr>
              <a:t>Simplify processes while increasing quality.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070884" y="2382740"/>
            <a:ext cx="1615916" cy="8229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7880" rIns="0" bIns="37880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ts val="1600"/>
              <a:buFont typeface="Arial" charset="0"/>
              <a:buNone/>
            </a:pPr>
            <a:r>
              <a:rPr lang="en-US" sz="1400" dirty="0" smtClean="0">
                <a:latin typeface="Calibri" pitchFamily="34" charset="0"/>
              </a:rPr>
              <a:t>Reduce time to perform compliance activities.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3418179"/>
            <a:ext cx="2000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ONRR-Wide Benefits: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9005" y="3722979"/>
            <a:ext cx="244846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rgbClr val="992222"/>
                </a:solidFill>
                <a:latin typeface="Calibri" pitchFamily="34" charset="0"/>
                <a:cs typeface="Calibri" pitchFamily="34" charset="0"/>
              </a:rPr>
              <a:t>Work Management</a:t>
            </a:r>
            <a:endParaRPr lang="en-US" sz="1600" b="1" dirty="0">
              <a:solidFill>
                <a:srgbClr val="99222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423" y="4062543"/>
            <a:ext cx="2436272" cy="2773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888" indent="-115888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n-US" sz="1300" dirty="0" smtClean="0">
                <a:latin typeface="Calibri" pitchFamily="34" charset="0"/>
                <a:cs typeface="Arial" pitchFamily="34" charset="0"/>
              </a:rPr>
              <a:t>ONRR-wide (and STRAC) automation</a:t>
            </a:r>
            <a:endParaRPr lang="en-US" sz="1300" dirty="0">
              <a:latin typeface="Calibri" pitchFamily="34" charset="0"/>
              <a:cs typeface="Arial" pitchFamily="34" charset="0"/>
            </a:endParaRPr>
          </a:p>
          <a:p>
            <a:pPr marL="115888" indent="-115888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n-US" sz="1300" dirty="0">
                <a:latin typeface="Calibri" pitchFamily="34" charset="0"/>
                <a:cs typeface="Arial" pitchFamily="34" charset="0"/>
              </a:rPr>
              <a:t>Automated work </a:t>
            </a:r>
            <a:r>
              <a:rPr lang="en-US" sz="1300" dirty="0" smtClean="0">
                <a:latin typeface="Calibri" pitchFamily="34" charset="0"/>
                <a:cs typeface="Arial" pitchFamily="34" charset="0"/>
              </a:rPr>
              <a:t>management &amp; risk analysis</a:t>
            </a:r>
          </a:p>
          <a:p>
            <a:pPr marL="115888" indent="-115888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n-US" sz="1300" dirty="0" smtClean="0">
                <a:latin typeface="Calibri" pitchFamily="34" charset="0"/>
                <a:cs typeface="Arial" pitchFamily="34" charset="0"/>
              </a:rPr>
              <a:t>Business </a:t>
            </a:r>
            <a:r>
              <a:rPr lang="en-US" sz="1300" dirty="0">
                <a:latin typeface="Calibri" pitchFamily="34" charset="0"/>
                <a:cs typeface="Arial" pitchFamily="34" charset="0"/>
              </a:rPr>
              <a:t>process metrics to drive process </a:t>
            </a:r>
            <a:r>
              <a:rPr lang="en-US" sz="1300" dirty="0" smtClean="0">
                <a:latin typeface="Calibri" pitchFamily="34" charset="0"/>
                <a:cs typeface="Arial" pitchFamily="34" charset="0"/>
              </a:rPr>
              <a:t>improvement</a:t>
            </a:r>
          </a:p>
          <a:p>
            <a:pPr marL="115888" indent="-115888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n-US" sz="1300" dirty="0">
                <a:latin typeface="Calibri" pitchFamily="34" charset="0"/>
              </a:rPr>
              <a:t>Optimized for multiple users</a:t>
            </a:r>
          </a:p>
          <a:p>
            <a:pPr marL="115888" indent="-115888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n-US" sz="1300" dirty="0">
                <a:latin typeface="Calibri" pitchFamily="34" charset="0"/>
              </a:rPr>
              <a:t>Enhanced automation to speed process </a:t>
            </a:r>
            <a:r>
              <a:rPr lang="en-US" sz="1300" dirty="0" smtClean="0">
                <a:latin typeface="Calibri" pitchFamily="34" charset="0"/>
              </a:rPr>
              <a:t>closure</a:t>
            </a:r>
          </a:p>
          <a:p>
            <a:pPr marL="115888" indent="-115888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n-US" sz="1300" dirty="0" smtClean="0">
                <a:latin typeface="Calibri" pitchFamily="34" charset="0"/>
              </a:rPr>
              <a:t>Mitigation of overlapped work </a:t>
            </a:r>
          </a:p>
          <a:p>
            <a:pPr>
              <a:spcBef>
                <a:spcPct val="20000"/>
              </a:spcBef>
              <a:tabLst>
                <a:tab pos="0" algn="l"/>
              </a:tabLst>
              <a:defRPr/>
            </a:pPr>
            <a:endParaRPr lang="en-US" sz="1300" dirty="0" smtClean="0">
              <a:latin typeface="Calibri" pitchFamily="34" charset="0"/>
            </a:endParaRPr>
          </a:p>
          <a:p>
            <a:pPr marL="115888" indent="-115888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  <a:defRPr/>
            </a:pPr>
            <a:endParaRPr lang="en-US" sz="13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01434" y="3722979"/>
            <a:ext cx="244846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99222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Standardized Process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70660" y="4047568"/>
            <a:ext cx="2448464" cy="2541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eaLnBrk="0" hangingPunct="0"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en-AU" sz="1300" dirty="0" smtClean="0">
                <a:latin typeface="Calibri" pitchFamily="34" charset="0"/>
              </a:rPr>
              <a:t>Consistent Work Products</a:t>
            </a:r>
          </a:p>
          <a:p>
            <a:pPr marL="171450" indent="-171450" eaLnBrk="0" hangingPunct="0"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en-US" sz="1300" dirty="0">
                <a:latin typeface="Calibri" pitchFamily="34" charset="0"/>
                <a:cs typeface="Arial" pitchFamily="34" charset="0"/>
              </a:rPr>
              <a:t>Process standardization and </a:t>
            </a:r>
            <a:r>
              <a:rPr lang="en-US" sz="1300" dirty="0" smtClean="0">
                <a:latin typeface="Calibri" pitchFamily="34" charset="0"/>
                <a:cs typeface="Arial" pitchFamily="34" charset="0"/>
              </a:rPr>
              <a:t>sustainability</a:t>
            </a:r>
          </a:p>
          <a:p>
            <a:pPr marL="171450" indent="-171450" eaLnBrk="0" hangingPunct="0"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en-US" sz="1300" dirty="0">
                <a:latin typeface="Calibri" pitchFamily="34" charset="0"/>
              </a:rPr>
              <a:t>Standardized </a:t>
            </a:r>
            <a:r>
              <a:rPr lang="en-US" sz="1300" dirty="0" smtClean="0">
                <a:latin typeface="Calibri" pitchFamily="34" charset="0"/>
              </a:rPr>
              <a:t>Milestones</a:t>
            </a:r>
          </a:p>
          <a:p>
            <a:pPr marL="171450" indent="-171450" eaLnBrk="0" hangingPunct="0"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en-US" sz="1300" dirty="0" smtClean="0">
                <a:latin typeface="Calibri" pitchFamily="34" charset="0"/>
              </a:rPr>
              <a:t>Electronic </a:t>
            </a:r>
            <a:r>
              <a:rPr lang="en-US" sz="1300" dirty="0">
                <a:latin typeface="Calibri" pitchFamily="34" charset="0"/>
              </a:rPr>
              <a:t>document &amp; case file storage in one central </a:t>
            </a:r>
            <a:r>
              <a:rPr lang="en-US" sz="1300" dirty="0" smtClean="0">
                <a:latin typeface="Calibri" pitchFamily="34" charset="0"/>
              </a:rPr>
              <a:t>tool</a:t>
            </a:r>
          </a:p>
          <a:p>
            <a:pPr marL="171450" indent="-171450" eaLnBrk="0" hangingPunct="0"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en-US" sz="1300" dirty="0" smtClean="0">
                <a:latin typeface="Calibri" pitchFamily="34" charset="0"/>
              </a:rPr>
              <a:t>Electronic </a:t>
            </a:r>
            <a:r>
              <a:rPr lang="en-US" sz="1300" dirty="0">
                <a:latin typeface="Calibri" pitchFamily="34" charset="0"/>
              </a:rPr>
              <a:t>“</a:t>
            </a:r>
            <a:r>
              <a:rPr lang="en-US" sz="1300" dirty="0" err="1">
                <a:latin typeface="Calibri" pitchFamily="34" charset="0"/>
              </a:rPr>
              <a:t>workpapers</a:t>
            </a:r>
            <a:r>
              <a:rPr lang="en-US" sz="1300" dirty="0">
                <a:latin typeface="Calibri" pitchFamily="34" charset="0"/>
              </a:rPr>
              <a:t>”</a:t>
            </a:r>
          </a:p>
          <a:p>
            <a:pPr marL="171450" indent="-171450" eaLnBrk="0" hangingPunct="0">
              <a:spcBef>
                <a:spcPts val="500"/>
              </a:spcBef>
              <a:buFont typeface="Arial" pitchFamily="34" charset="0"/>
              <a:buChar char="•"/>
              <a:defRPr/>
            </a:pPr>
            <a:endParaRPr lang="en-US" sz="1300" dirty="0">
              <a:latin typeface="Calibri" pitchFamily="34" charset="0"/>
            </a:endParaRPr>
          </a:p>
          <a:p>
            <a:pPr marL="171450" indent="-171450" eaLnBrk="0" hangingPunct="0">
              <a:spcBef>
                <a:spcPts val="500"/>
              </a:spcBef>
              <a:buFont typeface="Arial" pitchFamily="34" charset="0"/>
              <a:buChar char="•"/>
              <a:defRPr/>
            </a:pPr>
            <a:endParaRPr lang="en-US" sz="1300" dirty="0">
              <a:latin typeface="Calibri" pitchFamily="34" charset="0"/>
              <a:cs typeface="Arial" pitchFamily="34" charset="0"/>
            </a:endParaRPr>
          </a:p>
          <a:p>
            <a:pPr marL="171450" indent="-171450" eaLnBrk="0" hangingPunct="0">
              <a:spcBef>
                <a:spcPts val="500"/>
              </a:spcBef>
              <a:buFont typeface="Arial" pitchFamily="34" charset="0"/>
              <a:buChar char="•"/>
              <a:defRPr/>
            </a:pPr>
            <a:endParaRPr lang="en-AU" sz="13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57776" y="3722979"/>
            <a:ext cx="244846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99222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57776" y="4047568"/>
            <a:ext cx="241769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eaLnBrk="0" hangingPunct="0"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en-US" sz="1300" dirty="0" smtClean="0">
                <a:latin typeface="Calibri" pitchFamily="34" charset="0"/>
              </a:rPr>
              <a:t>Data security</a:t>
            </a:r>
          </a:p>
          <a:p>
            <a:pPr marL="171450" indent="-171450" eaLnBrk="0" hangingPunct="0"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en-US" sz="1300" dirty="0" smtClean="0">
                <a:latin typeface="Calibri" pitchFamily="34" charset="0"/>
              </a:rPr>
              <a:t>Electronic file backups</a:t>
            </a:r>
          </a:p>
          <a:p>
            <a:pPr marL="171450" indent="-171450" eaLnBrk="0" hangingPunct="0"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en-US" sz="1300" dirty="0">
                <a:latin typeface="Calibri" pitchFamily="34" charset="0"/>
              </a:rPr>
              <a:t>Fast accumulation of data for metrics </a:t>
            </a:r>
            <a:r>
              <a:rPr lang="en-US" sz="1300" dirty="0" smtClean="0">
                <a:latin typeface="Calibri" pitchFamily="34" charset="0"/>
              </a:rPr>
              <a:t>tracking</a:t>
            </a:r>
          </a:p>
          <a:p>
            <a:pPr marL="171450" indent="-171450" eaLnBrk="0" hangingPunct="0"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en-US" sz="1300" dirty="0">
                <a:latin typeface="Calibri" pitchFamily="34" charset="0"/>
                <a:cs typeface="Arial" pitchFamily="34" charset="0"/>
              </a:rPr>
              <a:t>Ease of high level activity </a:t>
            </a:r>
            <a:r>
              <a:rPr lang="en-US" sz="1300" dirty="0" smtClean="0">
                <a:latin typeface="Calibri" pitchFamily="34" charset="0"/>
                <a:cs typeface="Arial" pitchFamily="34" charset="0"/>
              </a:rPr>
              <a:t>transparency</a:t>
            </a:r>
          </a:p>
          <a:p>
            <a:pPr marL="171450" indent="-171450" eaLnBrk="0" hangingPunct="0"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en-US" sz="1300" dirty="0">
                <a:latin typeface="Calibri" pitchFamily="34" charset="0"/>
              </a:rPr>
              <a:t>Shared view of case &amp; status</a:t>
            </a:r>
          </a:p>
          <a:p>
            <a:pPr marL="171450" indent="-171450" eaLnBrk="0" hangingPunct="0">
              <a:spcBef>
                <a:spcPts val="500"/>
              </a:spcBef>
              <a:buFont typeface="Arial" pitchFamily="34" charset="0"/>
              <a:buChar char="•"/>
              <a:defRPr/>
            </a:pPr>
            <a:endParaRPr lang="en-US" sz="1300" dirty="0">
              <a:latin typeface="Calibri" pitchFamily="34" charset="0"/>
              <a:cs typeface="Arial" pitchFamily="34" charset="0"/>
            </a:endParaRPr>
          </a:p>
          <a:p>
            <a:pPr marL="171450" indent="-171450" eaLnBrk="0" hangingPunct="0">
              <a:spcBef>
                <a:spcPts val="500"/>
              </a:spcBef>
              <a:buFont typeface="Arial" pitchFamily="34" charset="0"/>
              <a:buChar char="•"/>
              <a:defRPr/>
            </a:pPr>
            <a:endParaRPr lang="en-US" sz="13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28600" y="3375733"/>
            <a:ext cx="86868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ginger.smith\Pictures\468slide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09"/>
          <a:stretch/>
        </p:blipFill>
        <p:spPr bwMode="auto">
          <a:xfrm>
            <a:off x="3302027" y="2397854"/>
            <a:ext cx="1041373" cy="82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ginger.smith\Pictures\Time-Management-Are-You-Being-Efficient-Or-Effective-300x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97853"/>
            <a:ext cx="1051083" cy="82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78240" y="6492875"/>
            <a:ext cx="365760" cy="365125"/>
          </a:xfrm>
          <a:prstGeom prst="rect">
            <a:avLst/>
          </a:prstGeom>
        </p:spPr>
        <p:txBody>
          <a:bodyPr/>
          <a:lstStyle/>
          <a:p>
            <a:pPr algn="ctr"/>
            <a:fld id="{152122F4-80E1-425D-B3BF-40C1629FB7FD}" type="slidenum">
              <a:rPr lang="en-US" sz="1400" b="1" i="0" smtClean="0"/>
              <a:pPr algn="ctr"/>
              <a:t>6</a:t>
            </a:fld>
            <a:endParaRPr lang="en-US" sz="1400" b="1" i="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Automates </a:t>
            </a:r>
            <a:r>
              <a:rPr lang="en-US" sz="2400" dirty="0"/>
              <a:t>planning, execution, monitoring, measurement, and reporting on all compliance processes </a:t>
            </a:r>
          </a:p>
        </p:txBody>
      </p:sp>
    </p:spTree>
    <p:extLst>
      <p:ext uri="{BB962C8B-B14F-4D97-AF65-F5344CB8AC3E}">
        <p14:creationId xmlns:p14="http://schemas.microsoft.com/office/powerpoint/2010/main" val="325371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5148072"/>
          </a:xfrm>
        </p:spPr>
        <p:txBody>
          <a:bodyPr>
            <a:normAutofit/>
          </a:bodyPr>
          <a:lstStyle/>
          <a:p>
            <a:r>
              <a:rPr lang="en-US" dirty="0" smtClean="0"/>
              <a:t>Introduces Phases, Milestones and Tasks to Track Audit Status and Progress</a:t>
            </a:r>
          </a:p>
          <a:p>
            <a:endParaRPr lang="en-US" sz="1500" dirty="0" smtClean="0"/>
          </a:p>
          <a:p>
            <a:r>
              <a:rPr lang="en-US" dirty="0" smtClean="0"/>
              <a:t>Establishes a Standard Audit Process and Eliminates Unnecessary Steps</a:t>
            </a:r>
          </a:p>
          <a:p>
            <a:pPr lvl="1"/>
            <a:r>
              <a:rPr lang="en-US" sz="2200" dirty="0" smtClean="0"/>
              <a:t>Uniform workflow and custom audit procedures for each audit</a:t>
            </a:r>
          </a:p>
          <a:p>
            <a:pPr lvl="1"/>
            <a:r>
              <a:rPr lang="en-US" sz="2200" dirty="0" smtClean="0"/>
              <a:t>Consistent file index and </a:t>
            </a:r>
            <a:r>
              <a:rPr lang="en-US" sz="2200" dirty="0" err="1" smtClean="0"/>
              <a:t>workpaper</a:t>
            </a:r>
            <a:r>
              <a:rPr lang="en-US" sz="2200" dirty="0" smtClean="0"/>
              <a:t> structure</a:t>
            </a:r>
            <a:endParaRPr lang="en-US" sz="2000" dirty="0" smtClean="0"/>
          </a:p>
          <a:p>
            <a:endParaRPr lang="en-US" sz="1500" dirty="0" smtClean="0"/>
          </a:p>
          <a:p>
            <a:r>
              <a:rPr lang="en-US" dirty="0" smtClean="0"/>
              <a:t>Utilizes </a:t>
            </a:r>
            <a:r>
              <a:rPr lang="en-US" dirty="0"/>
              <a:t>ONRR-Wide Work Products </a:t>
            </a:r>
          </a:p>
          <a:p>
            <a:pPr lvl="1"/>
            <a:r>
              <a:rPr lang="en-US" sz="2200" dirty="0"/>
              <a:t>Consistent communication to i</a:t>
            </a:r>
            <a:r>
              <a:rPr lang="en-US" sz="2200" dirty="0" smtClean="0"/>
              <a:t>ndustry; system generated work products</a:t>
            </a:r>
            <a:endParaRPr lang="en-US" sz="2500" dirty="0"/>
          </a:p>
          <a:p>
            <a:endParaRPr lang="en-US" sz="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78240" y="6492875"/>
            <a:ext cx="365760" cy="365125"/>
          </a:xfrm>
          <a:prstGeom prst="rect">
            <a:avLst/>
          </a:prstGeom>
        </p:spPr>
        <p:txBody>
          <a:bodyPr/>
          <a:lstStyle/>
          <a:p>
            <a:pPr algn="ctr"/>
            <a:fld id="{152122F4-80E1-425D-B3BF-40C1629FB7FD}" type="slidenum">
              <a:rPr lang="en-US" sz="1400" b="1" i="0" smtClean="0"/>
              <a:pPr algn="ctr"/>
              <a:t>7</a:t>
            </a:fld>
            <a:endParaRPr lang="en-US" sz="1400" b="1" i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Process Improvements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401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Process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Addresses Audit Process Consistency</a:t>
            </a:r>
          </a:p>
          <a:p>
            <a:pPr lvl="1"/>
            <a:r>
              <a:rPr lang="en-US" dirty="0"/>
              <a:t>Structures supervisory/management review process</a:t>
            </a:r>
          </a:p>
          <a:p>
            <a:pPr lvl="1"/>
            <a:r>
              <a:rPr lang="en-US" dirty="0"/>
              <a:t>Defines escalation process when companies do not respond</a:t>
            </a:r>
          </a:p>
          <a:p>
            <a:pPr lvl="1"/>
            <a:r>
              <a:rPr lang="en-US" dirty="0"/>
              <a:t>Outlines systemic issues</a:t>
            </a:r>
          </a:p>
          <a:p>
            <a:pPr lvl="1"/>
            <a:r>
              <a:rPr lang="en-US" dirty="0"/>
              <a:t>Establishes sampling standards</a:t>
            </a:r>
          </a:p>
          <a:p>
            <a:pPr lvl="1"/>
            <a:r>
              <a:rPr lang="en-US" dirty="0"/>
              <a:t>Uses thresholds to manage work</a:t>
            </a:r>
          </a:p>
          <a:p>
            <a:pPr lvl="1"/>
            <a:r>
              <a:rPr lang="en-US" dirty="0"/>
              <a:t>Distinguishes closure letters verses audit reports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63000" y="6492875"/>
            <a:ext cx="381000" cy="365125"/>
          </a:xfrm>
        </p:spPr>
        <p:txBody>
          <a:bodyPr/>
          <a:lstStyle/>
          <a:p>
            <a:pPr algn="ctr"/>
            <a:fld id="{850B1B32-CFA8-4BD1-A730-6F4B7E12345B}" type="slidenum">
              <a:rPr lang="en-US" sz="1400" i="0" smtClean="0"/>
              <a:pPr algn="ctr"/>
              <a:t>8</a:t>
            </a:fld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147516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Process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/>
              <a:t>Reduces Audit Cycle Times</a:t>
            </a:r>
          </a:p>
          <a:p>
            <a:pPr lvl="1"/>
            <a:r>
              <a:rPr lang="en-US" sz="3000" dirty="0"/>
              <a:t>Provides structure and clear guidance leading to a more efficient process</a:t>
            </a:r>
          </a:p>
          <a:p>
            <a:pPr lvl="1"/>
            <a:r>
              <a:rPr lang="en-US" sz="3000" dirty="0"/>
              <a:t>Decreases review and processing time by using system generated work products</a:t>
            </a:r>
          </a:p>
          <a:p>
            <a:pPr lvl="1"/>
            <a:r>
              <a:rPr lang="en-US" sz="3000" dirty="0"/>
              <a:t>Minimizes time lost when transferring cases between employees</a:t>
            </a:r>
          </a:p>
          <a:p>
            <a:pPr lvl="1"/>
            <a:r>
              <a:rPr lang="en-US" sz="3000" dirty="0"/>
              <a:t>Allows audit closure where no findings exist (RSFA)</a:t>
            </a:r>
          </a:p>
          <a:p>
            <a:pPr lvl="1"/>
            <a:r>
              <a:rPr lang="en-US" sz="3000" dirty="0"/>
              <a:t>Ensures GAGAS standards are met reducing the risk of peer review findings</a:t>
            </a:r>
          </a:p>
          <a:p>
            <a:pPr lvl="1"/>
            <a:r>
              <a:rPr lang="en-US" sz="3000" dirty="0"/>
              <a:t>Improves management </a:t>
            </a:r>
            <a:r>
              <a:rPr lang="en-US" sz="3000" dirty="0" smtClean="0"/>
              <a:t>oversight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63000" y="6492875"/>
            <a:ext cx="381000" cy="365125"/>
          </a:xfrm>
        </p:spPr>
        <p:txBody>
          <a:bodyPr/>
          <a:lstStyle/>
          <a:p>
            <a:pPr algn="ctr"/>
            <a:fld id="{850B1B32-CFA8-4BD1-A730-6F4B7E12345B}" type="slidenum">
              <a:rPr lang="en-US" sz="1400" i="0" smtClean="0"/>
              <a:pPr algn="ctr"/>
              <a:t>9</a:t>
            </a:fld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2612512976"/>
      </p:ext>
    </p:extLst>
  </p:cSld>
  <p:clrMapOvr>
    <a:masterClrMapping/>
  </p:clrMapOvr>
</p:sld>
</file>

<file path=ppt/theme/theme1.xml><?xml version="1.0" encoding="utf-8"?>
<a:theme xmlns:a="http://schemas.openxmlformats.org/drawingml/2006/main" name="ONRR-External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ONRR-External (3)</Template>
  <TotalTime>161</TotalTime>
  <Words>718</Words>
  <Application>Microsoft Office PowerPoint</Application>
  <PresentationFormat>On-screen Show (4:3)</PresentationFormat>
  <Paragraphs>174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ONRR-External (3)</vt:lpstr>
      <vt:lpstr>ONRR Compliance Process Improvement</vt:lpstr>
      <vt:lpstr>Audit Management</vt:lpstr>
      <vt:lpstr>Process Improvement Initiative</vt:lpstr>
      <vt:lpstr>Process Improvement Focus</vt:lpstr>
      <vt:lpstr>Process Improvement Focus</vt:lpstr>
      <vt:lpstr>OMT is an Integrated  ONRR-Wide Tool</vt:lpstr>
      <vt:lpstr>Process Improvements</vt:lpstr>
      <vt:lpstr>Process Improvements</vt:lpstr>
      <vt:lpstr>Process Improvements</vt:lpstr>
      <vt:lpstr>OMT Schedule</vt:lpstr>
      <vt:lpstr>Audit Work Group Issues</vt:lpstr>
      <vt:lpstr>Audit Work Group Issues</vt:lpstr>
      <vt:lpstr>Audit Work Group Issues</vt:lpstr>
      <vt:lpstr>Process Improvement Results</vt:lpstr>
      <vt:lpstr>Questions</vt:lpstr>
    </vt:vector>
  </TitlesOfParts>
  <Company>DOI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Leonard</dc:creator>
  <cp:lastModifiedBy>Kristoffer Hellesmark</cp:lastModifiedBy>
  <cp:revision>21</cp:revision>
  <dcterms:created xsi:type="dcterms:W3CDTF">2017-04-11T17:59:24Z</dcterms:created>
  <dcterms:modified xsi:type="dcterms:W3CDTF">2018-04-18T16:56:49Z</dcterms:modified>
</cp:coreProperties>
</file>