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494" r:id="rId1"/>
    <p:sldMasterId id="2147484506" r:id="rId2"/>
  </p:sldMasterIdLst>
  <p:notesMasterIdLst>
    <p:notesMasterId r:id="rId13"/>
  </p:notesMasterIdLst>
  <p:handoutMasterIdLst>
    <p:handoutMasterId r:id="rId14"/>
  </p:handoutMasterIdLst>
  <p:sldIdLst>
    <p:sldId id="1188" r:id="rId3"/>
    <p:sldId id="1249" r:id="rId4"/>
    <p:sldId id="1250" r:id="rId5"/>
    <p:sldId id="1240" r:id="rId6"/>
    <p:sldId id="1254" r:id="rId7"/>
    <p:sldId id="1252" r:id="rId8"/>
    <p:sldId id="1253" r:id="rId9"/>
    <p:sldId id="1255" r:id="rId10"/>
    <p:sldId id="1258" r:id="rId11"/>
    <p:sldId id="1199" r:id="rId12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rgbClr val="FF3300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FF3300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FF3300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FF3300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FF3300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rgbClr val="FF3300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rgbClr val="FF3300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rgbClr val="FF3300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rgbClr val="FF3300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tchell, Celeste A" initials="MCA" lastIdx="4" clrIdx="0"/>
  <p:cmAuthor id="1" name="Wilhight, Brenda C" initials="WBC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1D2775"/>
    <a:srgbClr val="00487E"/>
    <a:srgbClr val="FB7777"/>
    <a:srgbClr val="FFCC00"/>
    <a:srgbClr val="FFFF00"/>
    <a:srgbClr val="F9FDCB"/>
    <a:srgbClr val="FF3300"/>
    <a:srgbClr val="F8F3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34" autoAdjust="0"/>
    <p:restoredTop sz="93382" autoAdjust="0"/>
  </p:normalViewPr>
  <p:slideViewPr>
    <p:cSldViewPr snapToGrid="0" snapToObjects="1">
      <p:cViewPr varScale="1">
        <p:scale>
          <a:sx n="73" d="100"/>
          <a:sy n="73" d="100"/>
        </p:scale>
        <p:origin x="132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6" y="55260"/>
    </p:cViewPr>
  </p:outlin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66" d="100"/>
        <a:sy n="66" d="100"/>
      </p:scale>
      <p:origin x="0" y="102"/>
    </p:cViewPr>
  </p:sorterViewPr>
  <p:notesViewPr>
    <p:cSldViewPr snapToGrid="0" snapToObjects="1">
      <p:cViewPr>
        <p:scale>
          <a:sx n="60" d="100"/>
          <a:sy n="60" d="100"/>
        </p:scale>
        <p:origin x="-2460" y="-6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9" tIns="46573" rIns="93149" bIns="46573" numCol="1" anchor="t" anchorCtr="0" compatLnSpc="1">
            <a:prstTxWarp prst="textNoShape">
              <a:avLst/>
            </a:prstTxWarp>
          </a:bodyPr>
          <a:lstStyle>
            <a:lvl1pPr defTabSz="931586" eaLnBrk="1" hangingPunct="1">
              <a:defRPr sz="13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9" y="1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9" tIns="46573" rIns="93149" bIns="46573" numCol="1" anchor="t" anchorCtr="0" compatLnSpc="1">
            <a:prstTxWarp prst="textNoShape">
              <a:avLst/>
            </a:prstTxWarp>
          </a:bodyPr>
          <a:lstStyle>
            <a:lvl1pPr algn="r" defTabSz="931586" eaLnBrk="1" hangingPunct="1">
              <a:defRPr sz="13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29676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9" tIns="46573" rIns="93149" bIns="46573" numCol="1" anchor="b" anchorCtr="0" compatLnSpc="1">
            <a:prstTxWarp prst="textNoShape">
              <a:avLst/>
            </a:prstTxWarp>
          </a:bodyPr>
          <a:lstStyle>
            <a:lvl1pPr defTabSz="931586" eaLnBrk="1" hangingPunct="1">
              <a:defRPr sz="13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9" y="8829676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9" tIns="46573" rIns="93149" bIns="46573" numCol="1" anchor="b" anchorCtr="0" compatLnSpc="1">
            <a:prstTxWarp prst="textNoShape">
              <a:avLst/>
            </a:prstTxWarp>
          </a:bodyPr>
          <a:lstStyle>
            <a:lvl1pPr algn="r" defTabSz="930166" eaLnBrk="1" hangingPunct="1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DA27E81A-AAA0-42A6-9AF9-97EE8DCA38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439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9" tIns="46573" rIns="93149" bIns="46573" numCol="1" anchor="t" anchorCtr="0" compatLnSpc="1">
            <a:prstTxWarp prst="textNoShape">
              <a:avLst/>
            </a:prstTxWarp>
          </a:bodyPr>
          <a:lstStyle>
            <a:lvl1pPr defTabSz="931586" eaLnBrk="1" hangingPunct="1">
              <a:defRPr sz="13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9" y="1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9" tIns="46573" rIns="93149" bIns="46573" numCol="1" anchor="t" anchorCtr="0" compatLnSpc="1">
            <a:prstTxWarp prst="textNoShape">
              <a:avLst/>
            </a:prstTxWarp>
          </a:bodyPr>
          <a:lstStyle>
            <a:lvl1pPr algn="r" defTabSz="931586" eaLnBrk="1" hangingPunct="1">
              <a:defRPr sz="13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5025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6" y="4416426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9" tIns="46573" rIns="93149" bIns="465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29676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9" tIns="46573" rIns="93149" bIns="46573" numCol="1" anchor="b" anchorCtr="0" compatLnSpc="1">
            <a:prstTxWarp prst="textNoShape">
              <a:avLst/>
            </a:prstTxWarp>
          </a:bodyPr>
          <a:lstStyle>
            <a:lvl1pPr defTabSz="931586" eaLnBrk="1" hangingPunct="1">
              <a:defRPr sz="13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9" y="8829676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9" tIns="46573" rIns="93149" bIns="46573" numCol="1" anchor="b" anchorCtr="0" compatLnSpc="1">
            <a:prstTxWarp prst="textNoShape">
              <a:avLst/>
            </a:prstTxWarp>
          </a:bodyPr>
          <a:lstStyle>
            <a:lvl1pPr algn="r" defTabSz="930166" eaLnBrk="1" hangingPunct="1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8CE3A5FE-AA54-40E7-9B94-84260D4D41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3257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E3A5FE-AA54-40E7-9B94-84260D4D411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607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CA658-04E3-4FDF-A1DF-CA13119ADB2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10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803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E3A5FE-AA54-40E7-9B94-84260D4D4118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2803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923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E0C5-8ADB-48E2-85A7-B0CB1A21937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2018-04-18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65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E0C5-8ADB-48E2-85A7-B0CB1A21937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2018-04-18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06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E0C5-8ADB-48E2-85A7-B0CB1A21937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2018-04-18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3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4980-A5AE-4D07-8CF4-87FEBD43F4A3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2018-04-18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05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941BE-44FF-430B-958E-715D17EDC8CC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2018-04-18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17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D3BE0-1D3A-4512-83F0-F392AF99B9D3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2018-04-18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6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95CA4-74A9-4A43-8872-57CF34991CFB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2018-04-18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99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5A2F-F8D7-42AA-8422-736EDAA4B6A9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2018-04-18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03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60CD-50D4-435A-BED7-915AC5AD00FC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2018-04-18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96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01C3-5F24-4275-A177-CF0EF7B92F23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2018-04-18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33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4617A-7A5C-4E07-8F3C-5098B986A101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2018-04-18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60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E0C5-8ADB-48E2-85A7-B0CB1A21937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2018-04-18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84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6ECF4-3494-445B-AAF9-625AAFBFA0D3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2018-04-18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89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F2AC2-8C61-4919-807F-8D64ABD48C64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2018-04-18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45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3064-77B2-436B-BBB5-54F0FBEB776D}" type="datetime1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2018-04-18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92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E0C5-8ADB-48E2-85A7-B0CB1A21937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2018-04-18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95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E0C5-8ADB-48E2-85A7-B0CB1A21937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2018-04-18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43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E0C5-8ADB-48E2-85A7-B0CB1A21937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2018-04-18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26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E0C5-8ADB-48E2-85A7-B0CB1A21937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2018-04-18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3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E0C5-8ADB-48E2-85A7-B0CB1A21937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2018-04-18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92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E0C5-8ADB-48E2-85A7-B0CB1A21937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2018-04-18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56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E0C5-8ADB-48E2-85A7-B0CB1A21937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2018-04-18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49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B28E0C5-8ADB-48E2-85A7-B0CB1A219377}" type="datetimeFigureOut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2018-04-18</a:t>
            </a:fld>
            <a:endParaRPr lang="en-CA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9D01C94-9C37-4FF0-8CA6-24330328645A}" type="slidenum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7713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5" r:id="rId1"/>
    <p:sldLayoutId id="2147484496" r:id="rId2"/>
    <p:sldLayoutId id="2147484497" r:id="rId3"/>
    <p:sldLayoutId id="2147484498" r:id="rId4"/>
    <p:sldLayoutId id="2147484499" r:id="rId5"/>
    <p:sldLayoutId id="2147484500" r:id="rId6"/>
    <p:sldLayoutId id="2147484501" r:id="rId7"/>
    <p:sldLayoutId id="2147484502" r:id="rId8"/>
    <p:sldLayoutId id="2147484503" r:id="rId9"/>
    <p:sldLayoutId id="2147484504" r:id="rId10"/>
    <p:sldLayoutId id="214748450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443C1C85-3DFD-4B69-8958-9386E0526778}" type="datetime1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2018-04-18</a:t>
            </a:fld>
            <a:endParaRPr lang="en-CA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CA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9D01C94-9C37-4FF0-8CA6-24330328645A}" type="slidenum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CA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5264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7" r:id="rId1"/>
    <p:sldLayoutId id="2147484508" r:id="rId2"/>
    <p:sldLayoutId id="2147484509" r:id="rId3"/>
    <p:sldLayoutId id="2147484510" r:id="rId4"/>
    <p:sldLayoutId id="2147484511" r:id="rId5"/>
    <p:sldLayoutId id="2147484512" r:id="rId6"/>
    <p:sldLayoutId id="2147484513" r:id="rId7"/>
    <p:sldLayoutId id="2147484514" r:id="rId8"/>
    <p:sldLayoutId id="2147484515" r:id="rId9"/>
    <p:sldLayoutId id="2147484516" r:id="rId10"/>
    <p:sldLayoutId id="214748451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2820" y="905337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CA" sz="3200" b="1" dirty="0" smtClean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BLM Wind Energy Program</a:t>
            </a:r>
            <a:r>
              <a:rPr lang="en-CA" sz="2800" b="1" dirty="0" smtClean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                                                                                                           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2060848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rPr>
              <a:t>Supporting Text</a:t>
            </a:r>
            <a:endParaRPr lang="en-CA" dirty="0">
              <a:solidFill>
                <a:prstClr val="white"/>
              </a:solidFill>
              <a:latin typeface="Roboto Medium" panose="02000000000000000000" pitchFamily="2" charset="0"/>
              <a:ea typeface="Roboto Medium" panose="02000000000000000000" pitchFamily="2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9288" y="793110"/>
            <a:ext cx="8712000" cy="45719"/>
          </a:xfrm>
          <a:prstGeom prst="rect">
            <a:avLst/>
          </a:prstGeom>
          <a:solidFill>
            <a:srgbClr val="ADB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CA" sz="1800">
              <a:solidFill>
                <a:srgbClr val="99CC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9288" y="1889649"/>
            <a:ext cx="8712000" cy="61200"/>
          </a:xfrm>
          <a:prstGeom prst="rect">
            <a:avLst/>
          </a:prstGeom>
          <a:solidFill>
            <a:srgbClr val="ADB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CA" sz="1800">
              <a:solidFill>
                <a:prstClr val="white"/>
              </a:solidFill>
            </a:endParaRPr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1" b="21851"/>
          <a:stretch/>
        </p:blipFill>
        <p:spPr bwMode="auto">
          <a:xfrm>
            <a:off x="-15632" y="2096017"/>
            <a:ext cx="9159632" cy="4797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70180" y="1500554"/>
            <a:ext cx="2670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       January,  2018</a:t>
            </a:r>
            <a:endParaRPr lang="en-US" sz="24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339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55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2330" y="2004646"/>
            <a:ext cx="457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+mj-lt"/>
              </a:rPr>
              <a:t>Questions?</a:t>
            </a:r>
            <a:endParaRPr lang="en-US" sz="5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2329" y="4364421"/>
            <a:ext cx="51816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Contact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John R.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Kalish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, Chief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Office of Renewable Energy Coordination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Bureau of Land Management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20 M Street SE, Rm. 2134LM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Washington DC 20003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202-912-7312 office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cs"/>
              </a:rPr>
              <a:t>jkalish@blm.gov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835" y="1230274"/>
            <a:ext cx="4425380" cy="3318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077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477" y="846138"/>
            <a:ext cx="8229600" cy="745293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BLM Public Surface: 248 million acres</a:t>
            </a:r>
            <a:endParaRPr lang="en-US" sz="3200" b="1" dirty="0"/>
          </a:p>
        </p:txBody>
      </p:sp>
      <p:pic>
        <p:nvPicPr>
          <p:cNvPr id="3" name="Picture 2" descr="BLMla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414" y="1469511"/>
            <a:ext cx="6435725" cy="4817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49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6760"/>
            <a:ext cx="7970520" cy="67087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Wind Energy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kern="0" dirty="0" smtClean="0">
                <a:solidFill>
                  <a:srgbClr val="000000"/>
                </a:solidFill>
                <a:cs typeface="Arial" charset="0"/>
              </a:rPr>
              <a:t>40 </a:t>
            </a:r>
            <a:r>
              <a:rPr lang="en-US" sz="2600" kern="0" dirty="0">
                <a:solidFill>
                  <a:srgbClr val="000000"/>
                </a:solidFill>
                <a:cs typeface="Arial" charset="0"/>
              </a:rPr>
              <a:t>Approved </a:t>
            </a:r>
            <a:r>
              <a:rPr lang="en-US" sz="2600" kern="0" dirty="0" smtClean="0">
                <a:solidFill>
                  <a:srgbClr val="000000"/>
                </a:solidFill>
                <a:cs typeface="Arial" charset="0"/>
              </a:rPr>
              <a:t>Projects</a:t>
            </a:r>
          </a:p>
          <a:p>
            <a:pPr marL="51435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kern="0" dirty="0" smtClean="0">
                <a:solidFill>
                  <a:srgbClr val="000000"/>
                </a:solidFill>
                <a:cs typeface="Arial" charset="0"/>
              </a:rPr>
              <a:t>5,608 MWs installed capacity;</a:t>
            </a:r>
          </a:p>
          <a:p>
            <a:pPr marL="51435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00" kern="0" dirty="0" smtClean="0">
                <a:solidFill>
                  <a:srgbClr val="000000"/>
                </a:solidFill>
                <a:cs typeface="Arial" charset="0"/>
              </a:rPr>
              <a:t>Annual Revenue = $</a:t>
            </a:r>
            <a:r>
              <a:rPr lang="en-US" sz="2600" kern="0" dirty="0">
                <a:solidFill>
                  <a:srgbClr val="000000"/>
                </a:solidFill>
                <a:cs typeface="Arial" charset="0"/>
              </a:rPr>
              <a:t>4.5M+ per year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Distribution of Projects</a:t>
            </a:r>
          </a:p>
          <a:p>
            <a:r>
              <a:rPr lang="en-US" dirty="0" smtClean="0"/>
              <a:t>Arizona - 2</a:t>
            </a:r>
          </a:p>
          <a:p>
            <a:r>
              <a:rPr lang="en-US" dirty="0" smtClean="0"/>
              <a:t>California – 27</a:t>
            </a:r>
          </a:p>
          <a:p>
            <a:r>
              <a:rPr lang="en-US" dirty="0" smtClean="0"/>
              <a:t>Idaho – 1</a:t>
            </a:r>
          </a:p>
          <a:p>
            <a:r>
              <a:rPr lang="en-US" dirty="0" smtClean="0"/>
              <a:t>Nevada – 3</a:t>
            </a:r>
          </a:p>
          <a:p>
            <a:r>
              <a:rPr lang="en-US" dirty="0" smtClean="0"/>
              <a:t>Oregon – 3</a:t>
            </a:r>
          </a:p>
          <a:p>
            <a:r>
              <a:rPr lang="en-US" dirty="0" smtClean="0"/>
              <a:t>Utah – 2</a:t>
            </a:r>
          </a:p>
          <a:p>
            <a:r>
              <a:rPr lang="en-US" dirty="0" smtClean="0"/>
              <a:t>Wyoming - 2</a:t>
            </a:r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656" y="3863181"/>
            <a:ext cx="2788984" cy="232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01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44323" y="509953"/>
            <a:ext cx="7854462" cy="72683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b="1" dirty="0" smtClean="0"/>
              <a:t>Authorization Process: Wind Projects</a:t>
            </a:r>
            <a:endParaRPr lang="en-US" sz="32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11015" y="1107832"/>
            <a:ext cx="8686800" cy="443484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eaLnBrk="0" fontAlgn="base" hangingPunct="0">
              <a:spcAft>
                <a:spcPct val="0"/>
              </a:spcAft>
              <a:buFontTx/>
              <a:buChar char="•"/>
            </a:pPr>
            <a:r>
              <a:rPr lang="en-US" sz="2400" b="1" kern="0" dirty="0" smtClean="0">
                <a:latin typeface="+mj-lt"/>
              </a:rPr>
              <a:t>New Competitive Wind and Solar Rule*</a:t>
            </a:r>
          </a:p>
          <a:p>
            <a:pPr marL="857250" lvl="1" indent="-342900" eaLnBrk="0" hangingPunct="0">
              <a:buFont typeface="Wingdings" panose="05000000000000000000" pitchFamily="2" charset="2"/>
              <a:buChar char="Ø"/>
            </a:pPr>
            <a:r>
              <a:rPr lang="en-US" sz="2400" kern="0" dirty="0">
                <a:latin typeface="+mj-lt"/>
              </a:rPr>
              <a:t>E</a:t>
            </a:r>
            <a:r>
              <a:rPr lang="en-US" sz="2400" kern="0" dirty="0" smtClean="0">
                <a:latin typeface="+mj-lt"/>
              </a:rPr>
              <a:t>ffective January 18, 2016</a:t>
            </a:r>
          </a:p>
          <a:p>
            <a:pPr marL="800100" lvl="1" eaLnBrk="0" fontAlgn="base" hangingPunct="0">
              <a:spcAft>
                <a:spcPct val="0"/>
              </a:spcAft>
              <a:buFontTx/>
              <a:buChar char="–"/>
            </a:pPr>
            <a:r>
              <a:rPr lang="en-US" sz="2400" kern="0" dirty="0" smtClean="0">
                <a:solidFill>
                  <a:srgbClr val="000000"/>
                </a:solidFill>
                <a:latin typeface="+mj-lt"/>
              </a:rPr>
              <a:t>Identification of Designated </a:t>
            </a:r>
            <a:r>
              <a:rPr lang="en-US" sz="2400" kern="0" dirty="0">
                <a:solidFill>
                  <a:srgbClr val="000000"/>
                </a:solidFill>
                <a:latin typeface="+mj-lt"/>
              </a:rPr>
              <a:t>L</a:t>
            </a:r>
            <a:r>
              <a:rPr lang="en-US" sz="2400" kern="0" dirty="0" smtClean="0">
                <a:solidFill>
                  <a:srgbClr val="000000"/>
                </a:solidFill>
                <a:latin typeface="+mj-lt"/>
              </a:rPr>
              <a:t>easing Areas (DLAs) in land use plans</a:t>
            </a:r>
          </a:p>
          <a:p>
            <a:pPr marL="1200150" lvl="2" eaLnBrk="0" fontAlgn="base" hangingPunct="0">
              <a:spcBef>
                <a:spcPts val="0"/>
              </a:spcBef>
              <a:spcAft>
                <a:spcPct val="0"/>
              </a:spcAft>
              <a:buFontTx/>
              <a:buChar char="•"/>
            </a:pPr>
            <a:r>
              <a:rPr lang="en-US" kern="0" dirty="0" smtClean="0">
                <a:solidFill>
                  <a:srgbClr val="000000"/>
                </a:solidFill>
                <a:latin typeface="+mj-lt"/>
              </a:rPr>
              <a:t>Incentives including pre-screening of resource conflicts, development of mitigation strategies and expedited processing;</a:t>
            </a:r>
          </a:p>
          <a:p>
            <a:pPr marL="1200150" lvl="2" eaLnBrk="0" fontAlgn="base" hangingPunct="0">
              <a:spcAft>
                <a:spcPct val="0"/>
              </a:spcAft>
              <a:buFontTx/>
              <a:buChar char="•"/>
            </a:pPr>
            <a:r>
              <a:rPr lang="en-US" kern="0" dirty="0" smtClean="0">
                <a:solidFill>
                  <a:srgbClr val="000000"/>
                </a:solidFill>
                <a:latin typeface="+mj-lt"/>
              </a:rPr>
              <a:t>Competitive lease sales, lease issuance &amp; development.</a:t>
            </a:r>
          </a:p>
          <a:p>
            <a:pPr marL="800100" lvl="1" eaLnBrk="0" fontAlgn="base" hangingPunct="0">
              <a:spcAft>
                <a:spcPct val="0"/>
              </a:spcAft>
              <a:buFontTx/>
              <a:buChar char="–"/>
            </a:pPr>
            <a:r>
              <a:rPr lang="en-US" sz="2400" kern="0" dirty="0" smtClean="0">
                <a:solidFill>
                  <a:srgbClr val="000000"/>
                </a:solidFill>
                <a:latin typeface="+mj-lt"/>
              </a:rPr>
              <a:t>Provides for proposals outside of designated leasing areas</a:t>
            </a:r>
            <a:endParaRPr lang="en-US" sz="2000" kern="0" dirty="0" smtClean="0">
              <a:solidFill>
                <a:srgbClr val="000000"/>
              </a:solidFill>
              <a:latin typeface="+mj-lt"/>
            </a:endParaRPr>
          </a:p>
          <a:p>
            <a:pPr marL="1200150" lvl="2" eaLnBrk="0" fontAlgn="base" hangingPunct="0">
              <a:spcAft>
                <a:spcPct val="0"/>
              </a:spcAft>
              <a:buFontTx/>
              <a:buChar char="•"/>
            </a:pPr>
            <a:r>
              <a:rPr lang="en-US" kern="0" dirty="0" smtClean="0">
                <a:solidFill>
                  <a:srgbClr val="000000"/>
                </a:solidFill>
                <a:latin typeface="+mj-lt"/>
              </a:rPr>
              <a:t>Allows for competitive process (preferred applicant status);</a:t>
            </a:r>
          </a:p>
          <a:p>
            <a:pPr marL="1200150" lvl="2" eaLnBrk="0" fontAlgn="base" hangingPunct="0">
              <a:spcAft>
                <a:spcPct val="0"/>
              </a:spcAft>
              <a:buFontTx/>
              <a:buChar char="•"/>
            </a:pPr>
            <a:r>
              <a:rPr lang="en-US" kern="0" dirty="0" smtClean="0">
                <a:solidFill>
                  <a:srgbClr val="000000"/>
                </a:solidFill>
                <a:latin typeface="+mj-lt"/>
              </a:rPr>
              <a:t>Submission of application;</a:t>
            </a:r>
          </a:p>
          <a:p>
            <a:pPr marL="1200150" lvl="2" eaLnBrk="0" fontAlgn="base" hangingPunct="0">
              <a:spcAft>
                <a:spcPct val="0"/>
              </a:spcAft>
              <a:buFontTx/>
              <a:buChar char="•"/>
            </a:pPr>
            <a:r>
              <a:rPr lang="en-US" kern="0" dirty="0" smtClean="0">
                <a:solidFill>
                  <a:srgbClr val="000000"/>
                </a:solidFill>
                <a:latin typeface="+mj-lt"/>
              </a:rPr>
              <a:t>Analysis, decision &amp; grant issuance.</a:t>
            </a:r>
          </a:p>
          <a:p>
            <a:pPr marL="457200" lvl="1" indent="0" fontAlgn="auto">
              <a:spcAft>
                <a:spcPts val="0"/>
              </a:spcAft>
              <a:buNone/>
            </a:pPr>
            <a:endParaRPr lang="en-US" sz="22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4323" y="5542672"/>
            <a:ext cx="75571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*Federal Register / Vol. 81, No. 243, December 19,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2016: Competitive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Processes, Terms, and Conditions for Leasing Public Lands for Solar and Wind Energy Development and Technical Changes and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Corrections</a:t>
            </a:r>
          </a:p>
        </p:txBody>
      </p:sp>
    </p:spTree>
    <p:extLst>
      <p:ext uri="{BB962C8B-B14F-4D97-AF65-F5344CB8AC3E}">
        <p14:creationId xmlns:p14="http://schemas.microsoft.com/office/powerpoint/2010/main" val="324773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6158"/>
            <a:ext cx="8229600" cy="667897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Wind Energy Designated Leasing Areas</a:t>
            </a:r>
            <a:br>
              <a:rPr lang="en-US" sz="2800" dirty="0" smtClean="0"/>
            </a:br>
            <a:r>
              <a:rPr lang="en-US" sz="2800" dirty="0" smtClean="0"/>
              <a:t>Land Use Planning Process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593"/>
            <a:ext cx="9144000" cy="35225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413874"/>
            <a:ext cx="4550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http://wwmp.anl.gov/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907214"/>
            <a:ext cx="73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Identification of potential DLAs using mapping tool: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55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769" y="767007"/>
            <a:ext cx="8042031" cy="985593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Wind Authorization Quick Facts: Leases</a:t>
            </a:r>
            <a:endParaRPr lang="en-US" sz="3200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68812" y="1731498"/>
            <a:ext cx="8881402" cy="3881512"/>
          </a:xfrm>
        </p:spPr>
        <p:txBody>
          <a:bodyPr>
            <a:noAutofit/>
          </a:bodyPr>
          <a:lstStyle/>
          <a:p>
            <a:pPr marL="51435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Right-of-way lease in DLA (</a:t>
            </a:r>
            <a:r>
              <a:rPr lang="en-US" sz="2800" i="1" dirty="0" smtClean="0"/>
              <a:t>Lease Award)</a:t>
            </a:r>
            <a:endParaRPr lang="en-US" sz="2800" dirty="0" smtClean="0"/>
          </a:p>
          <a:p>
            <a:pPr marL="800100" lvl="2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Identify </a:t>
            </a:r>
            <a:r>
              <a:rPr lang="en-US" sz="2400" dirty="0"/>
              <a:t>parcels for competitive offer based on nominations and expressions of interest or </a:t>
            </a:r>
            <a:r>
              <a:rPr lang="en-US" sz="2400" dirty="0" smtClean="0"/>
              <a:t>on agency </a:t>
            </a:r>
            <a:r>
              <a:rPr lang="en-US" sz="2400" dirty="0"/>
              <a:t>initiative.</a:t>
            </a:r>
            <a:endParaRPr lang="en-US" sz="2400" dirty="0" smtClean="0"/>
          </a:p>
          <a:p>
            <a:pPr marL="800100" lvl="2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Notice </a:t>
            </a:r>
            <a:r>
              <a:rPr lang="en-US" sz="2400" dirty="0"/>
              <a:t>of Competitive Offer and Lease </a:t>
            </a:r>
            <a:r>
              <a:rPr lang="en-US" sz="2400" dirty="0" smtClean="0"/>
              <a:t>Award;</a:t>
            </a:r>
            <a:endParaRPr lang="en-US" sz="2400" dirty="0"/>
          </a:p>
          <a:p>
            <a:pPr marL="800100" lvl="2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Authorization of wind energy development and ancillary facilities;</a:t>
            </a:r>
            <a:endParaRPr lang="en-US" sz="2400" dirty="0"/>
          </a:p>
          <a:p>
            <a:pPr marL="800100" lvl="2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Limited </a:t>
            </a:r>
            <a:r>
              <a:rPr lang="en-US" sz="2400" dirty="0"/>
              <a:t>NEPA Review: tiered NEPA (EA/EIS) </a:t>
            </a:r>
            <a:r>
              <a:rPr lang="en-US" sz="2400" dirty="0" smtClean="0"/>
              <a:t>;</a:t>
            </a:r>
            <a:endParaRPr lang="en-US" sz="2400" dirty="0"/>
          </a:p>
          <a:p>
            <a:pPr marL="800100" lvl="2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30-year term;</a:t>
            </a:r>
            <a:endParaRPr lang="en-US" sz="2400" dirty="0"/>
          </a:p>
          <a:p>
            <a:pPr marL="800100" lvl="2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BLM </a:t>
            </a:r>
            <a:r>
              <a:rPr lang="en-US" sz="2400" dirty="0"/>
              <a:t>Decision and </a:t>
            </a:r>
            <a:r>
              <a:rPr lang="en-US" sz="2400" dirty="0" smtClean="0"/>
              <a:t>Notice to Proceed.</a:t>
            </a:r>
            <a:endParaRPr lang="en-US" sz="2400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8094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769" y="767007"/>
            <a:ext cx="8042031" cy="802713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Wind Authorization Quick Facts: Grants</a:t>
            </a:r>
            <a:endParaRPr lang="en-US" sz="3200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4744" y="1569720"/>
            <a:ext cx="8895469" cy="3652911"/>
          </a:xfrm>
        </p:spPr>
        <p:txBody>
          <a:bodyPr>
            <a:noAutofit/>
          </a:bodyPr>
          <a:lstStyle/>
          <a:p>
            <a:pPr marL="51435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Right-of-way</a:t>
            </a:r>
            <a:r>
              <a:rPr lang="en-US" sz="3200" dirty="0" smtClean="0"/>
              <a:t> grant (outside of DLAs)</a:t>
            </a:r>
          </a:p>
          <a:p>
            <a:pPr marL="914400" lvl="2" indent="-457200">
              <a:buFont typeface="Wingdings" panose="05000000000000000000" pitchFamily="2" charset="2"/>
              <a:buChar char="Ø"/>
            </a:pPr>
            <a:r>
              <a:rPr lang="en-US" sz="2400" dirty="0" smtClean="0"/>
              <a:t>Acceptance </a:t>
            </a:r>
            <a:r>
              <a:rPr lang="en-US" sz="2400" dirty="0"/>
              <a:t>of </a:t>
            </a:r>
            <a:r>
              <a:rPr lang="en-US" sz="2400" dirty="0" smtClean="0"/>
              <a:t>Application; </a:t>
            </a:r>
          </a:p>
          <a:p>
            <a:pPr marL="914400" lvl="2" indent="-457200">
              <a:buFont typeface="Wingdings" panose="05000000000000000000" pitchFamily="2" charset="2"/>
              <a:buChar char="Ø"/>
            </a:pPr>
            <a:r>
              <a:rPr lang="en-US" sz="2400" dirty="0" smtClean="0"/>
              <a:t>Preliminary </a:t>
            </a:r>
            <a:r>
              <a:rPr lang="en-US" sz="2400" dirty="0"/>
              <a:t>Application Review </a:t>
            </a:r>
            <a:r>
              <a:rPr lang="en-US" sz="2400" dirty="0" smtClean="0"/>
              <a:t>Process;</a:t>
            </a:r>
          </a:p>
          <a:p>
            <a:pPr marL="914400" lvl="2" indent="-457200">
              <a:buFont typeface="Wingdings" panose="05000000000000000000" pitchFamily="2" charset="2"/>
              <a:buChar char="Ø"/>
            </a:pPr>
            <a:r>
              <a:rPr lang="en-US" sz="2400" dirty="0" smtClean="0"/>
              <a:t>NEPA Review;</a:t>
            </a:r>
          </a:p>
          <a:p>
            <a:pPr marL="914400" lvl="2" indent="-457200">
              <a:buFont typeface="Wingdings" panose="05000000000000000000" pitchFamily="2" charset="2"/>
              <a:buChar char="Ø"/>
            </a:pPr>
            <a:r>
              <a:rPr lang="en-US" sz="2400" dirty="0" smtClean="0"/>
              <a:t>BLM </a:t>
            </a:r>
            <a:r>
              <a:rPr lang="en-US" sz="2400" dirty="0"/>
              <a:t>Planning Decision and grant </a:t>
            </a:r>
            <a:r>
              <a:rPr lang="en-US" sz="2400" dirty="0" smtClean="0"/>
              <a:t>offer;</a:t>
            </a:r>
          </a:p>
          <a:p>
            <a:pPr marL="914400" lvl="2" indent="-457200">
              <a:buFont typeface="Wingdings" panose="05000000000000000000" pitchFamily="2" charset="2"/>
              <a:buChar char="Ø"/>
            </a:pPr>
            <a:r>
              <a:rPr lang="en-US" sz="2400" dirty="0" smtClean="0"/>
              <a:t>30 year term;</a:t>
            </a:r>
          </a:p>
          <a:p>
            <a:pPr marL="914400" lvl="2" indent="-457200">
              <a:buFont typeface="Wingdings" panose="05000000000000000000" pitchFamily="2" charset="2"/>
              <a:buChar char="Ø"/>
            </a:pPr>
            <a:r>
              <a:rPr lang="en-US" sz="2400" dirty="0" smtClean="0"/>
              <a:t>Notice to Proceed.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507" y="2799470"/>
            <a:ext cx="2414293" cy="3658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898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28468"/>
            <a:ext cx="7772400" cy="661182"/>
          </a:xfrm>
        </p:spPr>
        <p:txBody>
          <a:bodyPr>
            <a:noAutofit/>
          </a:bodyPr>
          <a:lstStyle/>
          <a:p>
            <a:r>
              <a:rPr lang="en-US" sz="4000" dirty="0" smtClean="0"/>
              <a:t>Rents and MW Fees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2031" y="1828801"/>
            <a:ext cx="8581292" cy="3334043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Annual payment in advance*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Rent </a:t>
            </a:r>
            <a:r>
              <a:rPr lang="en-US" sz="2800" dirty="0">
                <a:solidFill>
                  <a:schemeClr val="tx1"/>
                </a:solidFill>
              </a:rPr>
              <a:t>calculated using National Agriculture Statistics Service (NASS) </a:t>
            </a:r>
            <a:r>
              <a:rPr lang="en-US" sz="2800" dirty="0" smtClean="0">
                <a:solidFill>
                  <a:schemeClr val="tx1"/>
                </a:solidFill>
              </a:rPr>
              <a:t>data: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(# acres) X (per acre zone rate based on NASS data) X (land encumbrance factor @ 10%) X (rate of return @ 5.27%) X (annual adjustment factor)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MW capacity fee: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(8760/year) X (net capacity factor) X (MWh price) X (MW rate of return)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3943" y="4637555"/>
            <a:ext cx="2934257" cy="184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35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45590"/>
            <a:ext cx="7772400" cy="689316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/>
              <a:t>Periodic Adjustments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434906"/>
            <a:ext cx="7772400" cy="5078436"/>
          </a:xfrm>
        </p:spPr>
        <p:txBody>
          <a:bodyPr>
            <a:normAutofit fontScale="850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Acreage rent and MW capacity fees adjust periodically based on identified factors;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changes </a:t>
            </a:r>
            <a:r>
              <a:rPr lang="en-US" dirty="0">
                <a:solidFill>
                  <a:schemeClr val="tx1"/>
                </a:solidFill>
              </a:rPr>
              <a:t>in NASS survey </a:t>
            </a:r>
            <a:r>
              <a:rPr lang="en-US" dirty="0" smtClean="0">
                <a:solidFill>
                  <a:schemeClr val="tx1"/>
                </a:solidFill>
              </a:rPr>
              <a:t>values, wholesale </a:t>
            </a:r>
            <a:r>
              <a:rPr lang="en-US" dirty="0">
                <a:solidFill>
                  <a:schemeClr val="tx1"/>
                </a:solidFill>
              </a:rPr>
              <a:t>power </a:t>
            </a:r>
            <a:r>
              <a:rPr lang="en-US" dirty="0" smtClean="0">
                <a:solidFill>
                  <a:schemeClr val="tx1"/>
                </a:solidFill>
              </a:rPr>
              <a:t>prices &amp; IPD-GDP annual adjustments.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O</a:t>
            </a:r>
            <a:r>
              <a:rPr lang="en-US" sz="2800" dirty="0" smtClean="0">
                <a:solidFill>
                  <a:schemeClr val="tx1"/>
                </a:solidFill>
              </a:rPr>
              <a:t>ption to select fixed or scheduled rate adjustments to the applicable per acre zone rate (or rent) and MW rate over the term of the right-of-way grant or lease. 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Option </a:t>
            </a:r>
            <a:r>
              <a:rPr lang="en-US" dirty="0">
                <a:solidFill>
                  <a:schemeClr val="tx1"/>
                </a:solidFill>
              </a:rPr>
              <a:t>1 (standard adjustments) - adjust upward or downward with changes in the market once every 5 years for grants and every 10 years for </a:t>
            </a:r>
            <a:r>
              <a:rPr lang="en-US" dirty="0" smtClean="0">
                <a:solidFill>
                  <a:schemeClr val="tx1"/>
                </a:solidFill>
              </a:rPr>
              <a:t>leases.</a:t>
            </a:r>
          </a:p>
          <a:p>
            <a:pPr marL="914400" lvl="1" indent="-457200" algn="l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Option 2 (scheduled rate adjustments)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Grant – Annual IPD-GDP adjustments to acreage rate, and 20% increase to the current rates every 5 </a:t>
            </a:r>
            <a:r>
              <a:rPr lang="en-US" sz="2600" dirty="0" smtClean="0">
                <a:solidFill>
                  <a:schemeClr val="tx1"/>
                </a:solidFill>
              </a:rPr>
              <a:t>years;</a:t>
            </a:r>
            <a:endParaRPr lang="en-US" sz="2600" dirty="0">
              <a:solidFill>
                <a:schemeClr val="tx1"/>
              </a:solidFill>
            </a:endParaRP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Lease – IPD-GDP adjustments plus 40% increase to the current acreage rates every 10 years, and 40% increase to the MW rate every 10 years.</a:t>
            </a:r>
            <a:endParaRPr lang="en-US" sz="2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87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22643</TotalTime>
  <Words>570</Words>
  <Application>Microsoft Office PowerPoint</Application>
  <PresentationFormat>On-screen Show (4:3)</PresentationFormat>
  <Paragraphs>72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Roboto</vt:lpstr>
      <vt:lpstr>Roboto Medium</vt:lpstr>
      <vt:lpstr>Times New Roman</vt:lpstr>
      <vt:lpstr>Verdana</vt:lpstr>
      <vt:lpstr>Wingdings</vt:lpstr>
      <vt:lpstr>1_Office Theme</vt:lpstr>
      <vt:lpstr>2_Office Theme</vt:lpstr>
      <vt:lpstr>PowerPoint Presentation</vt:lpstr>
      <vt:lpstr>BLM Public Surface: 248 million acres</vt:lpstr>
      <vt:lpstr>Wind Energy Program</vt:lpstr>
      <vt:lpstr>PowerPoint Presentation</vt:lpstr>
      <vt:lpstr>Wind Energy Designated Leasing Areas Land Use Planning Process</vt:lpstr>
      <vt:lpstr>Wind Authorization Quick Facts: Leases</vt:lpstr>
      <vt:lpstr>Wind Authorization Quick Facts: Grants</vt:lpstr>
      <vt:lpstr>Rents and MW Fees</vt:lpstr>
      <vt:lpstr>Periodic Adjustments</vt:lpstr>
      <vt:lpstr>PowerPoint Presentation</vt:lpstr>
    </vt:vector>
  </TitlesOfParts>
  <Company>DOI BLM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jkrauss</dc:creator>
  <cp:lastModifiedBy>Kristoffer Hellesmark</cp:lastModifiedBy>
  <cp:revision>989</cp:revision>
  <cp:lastPrinted>2017-03-01T14:16:38Z</cp:lastPrinted>
  <dcterms:created xsi:type="dcterms:W3CDTF">2004-03-23T16:02:19Z</dcterms:created>
  <dcterms:modified xsi:type="dcterms:W3CDTF">2018-04-18T16:56:41Z</dcterms:modified>
</cp:coreProperties>
</file>