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7" r:id="rId3"/>
    <p:sldId id="258" r:id="rId4"/>
    <p:sldId id="259" r:id="rId5"/>
    <p:sldId id="271" r:id="rId6"/>
    <p:sldId id="260" r:id="rId7"/>
    <p:sldId id="261" r:id="rId8"/>
    <p:sldId id="266" r:id="rId9"/>
    <p:sldId id="262" r:id="rId10"/>
    <p:sldId id="267" r:id="rId11"/>
    <p:sldId id="269" r:id="rId12"/>
    <p:sldId id="268" r:id="rId13"/>
    <p:sldId id="264" r:id="rId14"/>
    <p:sldId id="270"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urrusco" initials="MS" lastIdx="1" clrIdx="0">
    <p:extLst>
      <p:ext uri="{19B8F6BF-5375-455C-9EA6-DF929625EA0E}">
        <p15:presenceInfo xmlns:p15="http://schemas.microsoft.com/office/powerpoint/2012/main" userId="S-1-5-21-694689831-453733375-1202159320-1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66985" autoAdjust="0"/>
  </p:normalViewPr>
  <p:slideViewPr>
    <p:cSldViewPr snapToGrid="0">
      <p:cViewPr varScale="1">
        <p:scale>
          <a:sx n="73" d="100"/>
          <a:sy n="73" d="100"/>
        </p:scale>
        <p:origin x="288"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D3A06-C856-4FB2-AAB2-241AB60AC1E3}" type="datetimeFigureOut">
              <a:rPr lang="en-US" smtClean="0"/>
              <a:t>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11255-AB84-4514-913D-0CBBA32705C2}" type="slidenum">
              <a:rPr lang="en-US" smtClean="0"/>
              <a:t>‹#›</a:t>
            </a:fld>
            <a:endParaRPr lang="en-US"/>
          </a:p>
        </p:txBody>
      </p:sp>
    </p:spTree>
    <p:extLst>
      <p:ext uri="{BB962C8B-B14F-4D97-AF65-F5344CB8AC3E}">
        <p14:creationId xmlns:p14="http://schemas.microsoft.com/office/powerpoint/2010/main" val="288654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a:t>
            </a:fld>
            <a:endParaRPr lang="en-US"/>
          </a:p>
        </p:txBody>
      </p:sp>
    </p:spTree>
    <p:extLst>
      <p:ext uri="{BB962C8B-B14F-4D97-AF65-F5344CB8AC3E}">
        <p14:creationId xmlns:p14="http://schemas.microsoft.com/office/powerpoint/2010/main" val="420660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January 16, the Interior Department announced it will prepare a Programmatic Environmental Impact Statement (PEIS) that will identify and evaluate potential reforms to the federal coal program, the first time in more than 30 years.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Interior</a:t>
            </a:r>
            <a:r>
              <a:rPr lang="en-US" sz="1200" kern="1200" baseline="0" dirty="0" smtClean="0">
                <a:solidFill>
                  <a:schemeClr val="tx1"/>
                </a:solidFill>
                <a:effectLst/>
                <a:latin typeface="+mn-lt"/>
                <a:ea typeface="+mn-ea"/>
                <a:cs typeface="+mn-cs"/>
              </a:rPr>
              <a:t> will look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appropriate leasing mechanisms for coal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environmental and public health impacts of the coal program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royalty rates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whether U.S. coal exports should factor into leasing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11255-AB84-4514-913D-0CBBA32705C2}" type="slidenum">
              <a:rPr lang="en-US" smtClean="0"/>
              <a:t>10</a:t>
            </a:fld>
            <a:endParaRPr lang="en-US"/>
          </a:p>
        </p:txBody>
      </p:sp>
    </p:spTree>
    <p:extLst>
      <p:ext uri="{BB962C8B-B14F-4D97-AF65-F5344CB8AC3E}">
        <p14:creationId xmlns:p14="http://schemas.microsoft.com/office/powerpoint/2010/main" val="127216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has </a:t>
            </a: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11</a:t>
            </a:fld>
            <a:endParaRPr lang="en-US"/>
          </a:p>
        </p:txBody>
      </p:sp>
    </p:spTree>
    <p:extLst>
      <p:ext uri="{BB962C8B-B14F-4D97-AF65-F5344CB8AC3E}">
        <p14:creationId xmlns:p14="http://schemas.microsoft.com/office/powerpoint/2010/main" val="412006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12</a:t>
            </a:fld>
            <a:endParaRPr lang="en-US"/>
          </a:p>
        </p:txBody>
      </p:sp>
    </p:spTree>
    <p:extLst>
      <p:ext uri="{BB962C8B-B14F-4D97-AF65-F5344CB8AC3E}">
        <p14:creationId xmlns:p14="http://schemas.microsoft.com/office/powerpoint/2010/main" val="339249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Hardrock development includes minerals such as gold, silver, copper and gravel.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Rules for hardrock mining set when Ulysses S Grant was president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lack of federal royalties charged on hardrock minerals shows economic favoritism towards the hardrock mining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Adoption of a federal royalty on hardrock minerals would </a:t>
            </a:r>
            <a:r>
              <a:rPr lang="en-US" b="1" dirty="0" smtClean="0"/>
              <a:t>not</a:t>
            </a:r>
            <a:r>
              <a:rPr lang="en-US" dirty="0" smtClean="0"/>
              <a:t> notably alter mineral exploration on federal lands</a:t>
            </a: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13</a:t>
            </a:fld>
            <a:endParaRPr lang="en-US"/>
          </a:p>
        </p:txBody>
      </p:sp>
    </p:spTree>
    <p:extLst>
      <p:ext uri="{BB962C8B-B14F-4D97-AF65-F5344CB8AC3E}">
        <p14:creationId xmlns:p14="http://schemas.microsoft.com/office/powerpoint/2010/main" val="160162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Offshore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Energy Policy Act of 2005 extended BOEM’s offshore leasing authority to include offshore leasing for renewable energy development</a:t>
            </a:r>
          </a:p>
          <a:p>
            <a:pPr marL="0" indent="0">
              <a:buFont typeface="Arial" panose="020B0604020202020204" pitchFamily="34" charset="0"/>
              <a:buNone/>
            </a:pPr>
            <a:r>
              <a:rPr lang="en-US" sz="1200" i="1" kern="1200" dirty="0" smtClean="0">
                <a:solidFill>
                  <a:schemeClr val="tx1"/>
                </a:solidFill>
                <a:effectLst/>
                <a:latin typeface="+mn-lt"/>
                <a:ea typeface="+mn-ea"/>
                <a:cs typeface="+mn-cs"/>
              </a:rPr>
              <a:t>Lease Terms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lease terms for renewable energy leases provide for a development period (5 years) followed an operating period (25 years)</a:t>
            </a:r>
          </a:p>
          <a:p>
            <a:r>
              <a:rPr lang="en-US" sz="1200" i="1" kern="1200" dirty="0" smtClean="0">
                <a:solidFill>
                  <a:schemeClr val="tx1"/>
                </a:solidFill>
                <a:effectLst/>
                <a:latin typeface="+mn-lt"/>
                <a:ea typeface="+mn-ea"/>
                <a:cs typeface="+mn-cs"/>
              </a:rPr>
              <a:t>Royalty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law requires that BOEM recover “fair return” for renewable energy leases.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fees paid for renewable energy leases that produce electricity are not the same as royalties, the operating fees they pay are approximately equivalent to royalties.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BOEM has set a formula for these operating fees of approximately 2% of the gross operating income of the project.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Onshore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Solar and wind energy projects proposed for onshore public lands are authorized by permits for rights-of-way</a:t>
            </a:r>
            <a:r>
              <a:rPr lang="en-US" sz="1200" kern="1200" baseline="0" dirty="0" smtClean="0">
                <a:solidFill>
                  <a:schemeClr val="tx1"/>
                </a:solidFill>
                <a:effectLst/>
                <a:latin typeface="+mn-lt"/>
                <a:ea typeface="+mn-ea"/>
                <a:cs typeface="+mn-cs"/>
              </a:rPr>
              <a:t> under </a:t>
            </a:r>
            <a:r>
              <a:rPr lang="en-US" sz="1200" kern="1200" dirty="0" smtClean="0">
                <a:solidFill>
                  <a:schemeClr val="tx1"/>
                </a:solidFill>
                <a:effectLst/>
                <a:latin typeface="+mn-lt"/>
                <a:ea typeface="+mn-ea"/>
                <a:cs typeface="+mn-cs"/>
              </a:rPr>
              <a:t>BLM’s Federal Land Policy and Management Act (FLPMA) permitting process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Right-of-way permits do not require any competitive leasing or bidding process.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September 2014, BLM proposed new regulations for competitive leasing for solar and wind energy on BLM lands, including provisions that would establish preferred leasing areas for solar and wind projects and govern rights-of-way, rentals, and bonding.</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inal rules have not yet been issued.</a:t>
            </a:r>
          </a:p>
          <a:p>
            <a:pPr marL="171450" indent="-171450">
              <a:buFont typeface="Arial" panose="020B0604020202020204" pitchFamily="34" charset="0"/>
              <a:buChar char="•"/>
            </a:pPr>
            <a:r>
              <a:rPr lang="en-US" sz="1200" u="none" kern="1200" dirty="0" smtClean="0">
                <a:solidFill>
                  <a:schemeClr val="tx1"/>
                </a:solidFill>
                <a:effectLst/>
                <a:latin typeface="+mn-lt"/>
                <a:ea typeface="+mn-ea"/>
                <a:cs typeface="+mn-cs"/>
              </a:rPr>
              <a:t>In</a:t>
            </a:r>
            <a:r>
              <a:rPr lang="en-US" sz="1200" u="none" kern="1200" baseline="0" dirty="0" smtClean="0">
                <a:solidFill>
                  <a:schemeClr val="tx1"/>
                </a:solidFill>
                <a:effectLst/>
                <a:latin typeface="+mn-lt"/>
                <a:ea typeface="+mn-ea"/>
                <a:cs typeface="+mn-cs"/>
              </a:rPr>
              <a:t> our comments on this rulemaking, TCS supported the proposed creation of </a:t>
            </a:r>
            <a:r>
              <a:rPr lang="en-US" sz="1200" kern="1200" dirty="0" smtClean="0">
                <a:solidFill>
                  <a:schemeClr val="tx1"/>
                </a:solidFill>
                <a:effectLst/>
                <a:latin typeface="+mn-lt"/>
                <a:ea typeface="+mn-ea"/>
                <a:cs typeface="+mn-cs"/>
              </a:rPr>
              <a:t>a megawatt capacity fee based 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size of the approved project,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potential electric generation,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average wholesale prices of electricity,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a Federal rate of return based on a 20-year Treasury bond.</a:t>
            </a:r>
            <a:endParaRPr lang="en-US" sz="1200" u="sng"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11255-AB84-4514-913D-0CBBA32705C2}" type="slidenum">
              <a:rPr lang="en-US" smtClean="0"/>
              <a:t>14</a:t>
            </a:fld>
            <a:endParaRPr lang="en-US"/>
          </a:p>
        </p:txBody>
      </p:sp>
    </p:spTree>
    <p:extLst>
      <p:ext uri="{BB962C8B-B14F-4D97-AF65-F5344CB8AC3E}">
        <p14:creationId xmlns:p14="http://schemas.microsoft.com/office/powerpoint/2010/main" val="140462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Coal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Alpha Natural Resources Inc filed for bankruptcy in August 2015, leaving taxpayers to cover more than $670 million in self-bonded liabilities.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Arch Coal, which has $459 million in self-bonds, filed for bankruptcy on January 11.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Peabody Coal, which lost more than $300 million in the third quarter of 2015, is currently under investigation for using its subsidiaries to qualify for self-bonding.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Oil &amp; Gas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BLM’s bond amounts are not based on the full reclamation costs for each site that would be incurred by the government if an operator were to fail to complete the required reclamation.  Instead, BLM’s onshore oil and gas bonds are based on regulatory minimums intended to ensure that the operator complies with all the terms of the lease.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recent comments to BLM, TCS has said: “</a:t>
            </a:r>
            <a:r>
              <a:rPr lang="en-US" sz="1200" b="0" i="0" kern="1200" dirty="0" smtClean="0">
                <a:solidFill>
                  <a:schemeClr val="tx1"/>
                </a:solidFill>
                <a:effectLst/>
                <a:latin typeface="+mn-lt"/>
                <a:ea typeface="+mn-ea"/>
                <a:cs typeface="+mn-cs"/>
              </a:rPr>
              <a:t>The BLM oil and gas bonding policy should be changed to cover all potential reclamation costs, and ensure that lessees meet their duty to protect taxpayers from financial risk.”</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Renewables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GAO found that: </a:t>
            </a:r>
            <a:r>
              <a:rPr lang="en-US" sz="1200" b="0" i="0" kern="1200" dirty="0" smtClean="0">
                <a:solidFill>
                  <a:schemeClr val="tx1"/>
                </a:solidFill>
                <a:effectLst/>
                <a:latin typeface="+mn-lt"/>
                <a:ea typeface="+mn-ea"/>
                <a:cs typeface="+mn-cs"/>
              </a:rPr>
              <a:t>BLM has limited assurance that bonds for wind and solar rights-of-way will cover reclamation costs, leaving the federal government potentially at financial risk if developers do not complete reclamation.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GAO found about one-third of the wind and solar rights-of-way were under-bonded by as much as $15 million in total. </a:t>
            </a:r>
          </a:p>
        </p:txBody>
      </p:sp>
      <p:sp>
        <p:nvSpPr>
          <p:cNvPr id="4" name="Slide Number Placeholder 3"/>
          <p:cNvSpPr>
            <a:spLocks noGrp="1"/>
          </p:cNvSpPr>
          <p:nvPr>
            <p:ph type="sldNum" sz="quarter" idx="10"/>
          </p:nvPr>
        </p:nvSpPr>
        <p:spPr/>
        <p:txBody>
          <a:bodyPr/>
          <a:lstStyle/>
          <a:p>
            <a:fld id="{03611255-AB84-4514-913D-0CBBA32705C2}" type="slidenum">
              <a:rPr lang="en-US" smtClean="0"/>
              <a:t>15</a:t>
            </a:fld>
            <a:endParaRPr lang="en-US"/>
          </a:p>
        </p:txBody>
      </p:sp>
    </p:spTree>
    <p:extLst>
      <p:ext uri="{BB962C8B-B14F-4D97-AF65-F5344CB8AC3E}">
        <p14:creationId xmlns:p14="http://schemas.microsoft.com/office/powerpoint/2010/main" val="216292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3263"/>
            <a:ext cx="5486400" cy="3086100"/>
          </a:xfrm>
        </p:spPr>
      </p:sp>
      <p:sp>
        <p:nvSpPr>
          <p:cNvPr id="3" name="Notes Placeholder 2"/>
          <p:cNvSpPr>
            <a:spLocks noGrp="1"/>
          </p:cNvSpPr>
          <p:nvPr>
            <p:ph type="body" idx="1"/>
          </p:nvPr>
        </p:nvSpPr>
        <p:spPr>
          <a:xfrm>
            <a:off x="685800" y="4073171"/>
            <a:ext cx="5486400" cy="4404785"/>
          </a:xfrm>
        </p:spPr>
        <p:txBody>
          <a:bodyPr/>
          <a:lstStyle/>
          <a:p>
            <a:pPr fontAlgn="base"/>
            <a:r>
              <a:rPr lang="en-US" sz="1100" b="1" i="0" kern="1200" dirty="0" smtClean="0">
                <a:solidFill>
                  <a:schemeClr val="tx1"/>
                </a:solidFill>
                <a:effectLst/>
                <a:latin typeface="+mn-lt"/>
                <a:ea typeface="+mn-ea"/>
                <a:cs typeface="+mn-cs"/>
              </a:rPr>
              <a:t>What We Want  </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Government should live within its means.</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Federal spending decisions must be transparent and merit-based.</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Federal programs and agencies must be subject to effective oversight, regular evaluation, and independent financial audits.</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Effective transparency means information is easily accessible, timely, and usable by the general public.</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Government spending should give the taxpayers the best possible return on their investment.</a:t>
            </a:r>
          </a:p>
          <a:p>
            <a:pPr fontAlgn="base"/>
            <a:r>
              <a:rPr lang="en-US" sz="1100" b="1" i="0" kern="1200" dirty="0" smtClean="0">
                <a:solidFill>
                  <a:schemeClr val="tx1"/>
                </a:solidFill>
                <a:effectLst/>
                <a:latin typeface="+mn-lt"/>
                <a:ea typeface="+mn-ea"/>
                <a:cs typeface="+mn-cs"/>
              </a:rPr>
              <a:t/>
            </a:r>
            <a:br>
              <a:rPr lang="en-US" sz="1100" b="1" i="0" kern="1200" dirty="0" smtClean="0">
                <a:solidFill>
                  <a:schemeClr val="tx1"/>
                </a:solidFill>
                <a:effectLst/>
                <a:latin typeface="+mn-lt"/>
                <a:ea typeface="+mn-ea"/>
                <a:cs typeface="+mn-cs"/>
              </a:rPr>
            </a:br>
            <a:r>
              <a:rPr lang="en-US" sz="1100" b="1" i="0" kern="1200" dirty="0" smtClean="0">
                <a:solidFill>
                  <a:schemeClr val="tx1"/>
                </a:solidFill>
                <a:effectLst/>
                <a:latin typeface="+mn-lt"/>
                <a:ea typeface="+mn-ea"/>
                <a:cs typeface="+mn-cs"/>
              </a:rPr>
              <a:t>How to Cut Waste </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If it doesn't work, don't fund it; if we don’t need it, don’t buy it.</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Cut unnecessary subsidies and corporate welfare.</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Avoid unnecessary long-term liability for the taxpayer.</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Expose and stop corruption.</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Don’t just give away government assets.</a:t>
            </a:r>
          </a:p>
          <a:p>
            <a:pPr fontAlgn="base"/>
            <a:endParaRPr lang="en-US" sz="1100" b="1" dirty="0" smtClean="0"/>
          </a:p>
          <a:p>
            <a:pPr fontAlgn="base"/>
            <a:r>
              <a:rPr lang="en-US" sz="1100" b="1" dirty="0" smtClean="0"/>
              <a:t>Our Issues</a:t>
            </a:r>
          </a:p>
          <a:p>
            <a:pPr marL="171450" indent="-171450" fontAlgn="base">
              <a:buFont typeface="Arial" panose="020B0604020202020204" pitchFamily="34" charset="0"/>
              <a:buChar char="•"/>
            </a:pPr>
            <a:r>
              <a:rPr lang="en-US" sz="1100" dirty="0" smtClean="0"/>
              <a:t>Agriculture</a:t>
            </a:r>
          </a:p>
          <a:p>
            <a:pPr marL="171450" indent="-171450" fontAlgn="base">
              <a:buFont typeface="Arial" panose="020B0604020202020204" pitchFamily="34" charset="0"/>
              <a:buChar char="•"/>
            </a:pPr>
            <a:r>
              <a:rPr lang="en-US" sz="1100" dirty="0" smtClean="0"/>
              <a:t>Budget &amp; Tax</a:t>
            </a:r>
          </a:p>
          <a:p>
            <a:pPr marL="171450" indent="-171450" fontAlgn="base">
              <a:buFont typeface="Arial" panose="020B0604020202020204" pitchFamily="34" charset="0"/>
              <a:buChar char="•"/>
            </a:pPr>
            <a:r>
              <a:rPr lang="en-US" sz="1100" dirty="0" smtClean="0"/>
              <a:t>Earmarks &amp; Appropriations</a:t>
            </a:r>
          </a:p>
          <a:p>
            <a:pPr marL="171450" indent="-171450" fontAlgn="base">
              <a:buFont typeface="Arial" panose="020B0604020202020204" pitchFamily="34" charset="0"/>
              <a:buChar char="•"/>
            </a:pPr>
            <a:r>
              <a:rPr lang="en-US" sz="1100" dirty="0" smtClean="0"/>
              <a:t>Energy</a:t>
            </a:r>
          </a:p>
          <a:p>
            <a:pPr marL="171450" indent="-171450" fontAlgn="base">
              <a:buFont typeface="Arial" panose="020B0604020202020204" pitchFamily="34" charset="0"/>
              <a:buChar char="•"/>
            </a:pPr>
            <a:r>
              <a:rPr lang="en-US" sz="1100" dirty="0" smtClean="0"/>
              <a:t>National Security</a:t>
            </a:r>
          </a:p>
          <a:p>
            <a:pPr marL="171450" indent="-171450" fontAlgn="base">
              <a:buFont typeface="Arial" panose="020B0604020202020204" pitchFamily="34" charset="0"/>
              <a:buChar char="•"/>
            </a:pPr>
            <a:r>
              <a:rPr lang="en-US" sz="1100" dirty="0" smtClean="0"/>
              <a:t>Natural Resources</a:t>
            </a:r>
          </a:p>
          <a:p>
            <a:pPr marL="171450" indent="-171450" fontAlgn="base">
              <a:buFont typeface="Arial" panose="020B0604020202020204" pitchFamily="34" charset="0"/>
              <a:buChar char="•"/>
            </a:pPr>
            <a:r>
              <a:rPr lang="en-US" sz="1100" dirty="0" smtClean="0"/>
              <a:t>Transportation &amp; Infrastructure</a:t>
            </a:r>
            <a:endParaRPr lang="en-US" sz="1100" dirty="0"/>
          </a:p>
          <a:p>
            <a:endParaRPr lang="en-US" sz="1100" dirty="0"/>
          </a:p>
        </p:txBody>
      </p:sp>
      <p:sp>
        <p:nvSpPr>
          <p:cNvPr id="4" name="Slide Number Placeholder 3"/>
          <p:cNvSpPr>
            <a:spLocks noGrp="1"/>
          </p:cNvSpPr>
          <p:nvPr>
            <p:ph type="sldNum" sz="quarter" idx="10"/>
          </p:nvPr>
        </p:nvSpPr>
        <p:spPr/>
        <p:txBody>
          <a:bodyPr/>
          <a:lstStyle/>
          <a:p>
            <a:fld id="{03611255-AB84-4514-913D-0CBBA32705C2}" type="slidenum">
              <a:rPr lang="en-US" smtClean="0"/>
              <a:t>2</a:t>
            </a:fld>
            <a:endParaRPr lang="en-US"/>
          </a:p>
        </p:txBody>
      </p:sp>
    </p:spTree>
    <p:extLst>
      <p:ext uri="{BB962C8B-B14F-4D97-AF65-F5344CB8AC3E}">
        <p14:creationId xmlns:p14="http://schemas.microsoft.com/office/powerpoint/2010/main" val="37234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3</a:t>
            </a:fld>
            <a:endParaRPr lang="en-US"/>
          </a:p>
        </p:txBody>
      </p:sp>
    </p:spTree>
    <p:extLst>
      <p:ext uri="{BB962C8B-B14F-4D97-AF65-F5344CB8AC3E}">
        <p14:creationId xmlns:p14="http://schemas.microsoft.com/office/powerpoint/2010/main" val="271188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States federal lands and waters contain a vast array of minerals and potential energy sources that must be acknowledged as an enormous public asset. </a:t>
            </a:r>
          </a:p>
          <a:p>
            <a:endParaRPr lang="en-US" dirty="0" smtClean="0"/>
          </a:p>
          <a:p>
            <a:r>
              <a:rPr lang="en-US" dirty="0" smtClean="0"/>
              <a:t>The leasing policies transferring rights to these resources should recover full value for the taxpayer.</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Oil</a:t>
            </a:r>
          </a:p>
          <a:p>
            <a:pPr marL="171450" indent="-171450">
              <a:buFont typeface="Arial" panose="020B0604020202020204" pitchFamily="34" charset="0"/>
              <a:buChar char="•"/>
            </a:pPr>
            <a:r>
              <a:rPr lang="en-US" dirty="0" smtClean="0"/>
              <a:t>Natural</a:t>
            </a:r>
            <a:r>
              <a:rPr lang="en-US" baseline="0" dirty="0" smtClean="0"/>
              <a:t> gas</a:t>
            </a:r>
          </a:p>
          <a:p>
            <a:pPr marL="171450" indent="-171450">
              <a:buFont typeface="Arial" panose="020B0604020202020204" pitchFamily="34" charset="0"/>
              <a:buChar char="•"/>
            </a:pPr>
            <a:r>
              <a:rPr lang="en-US" baseline="0" dirty="0" smtClean="0"/>
              <a:t>Coal</a:t>
            </a:r>
          </a:p>
          <a:p>
            <a:pPr marL="171450" indent="-171450">
              <a:buFont typeface="Arial" panose="020B0604020202020204" pitchFamily="34" charset="0"/>
              <a:buChar char="•"/>
            </a:pPr>
            <a:r>
              <a:rPr lang="en-US" baseline="0" dirty="0" smtClean="0"/>
              <a:t>Hardrock minerals (gold, silver, and copper)</a:t>
            </a:r>
          </a:p>
          <a:p>
            <a:pPr marL="171450" indent="-171450">
              <a:buFont typeface="Arial" panose="020B0604020202020204" pitchFamily="34" charset="0"/>
              <a:buChar char="•"/>
            </a:pPr>
            <a:r>
              <a:rPr lang="en-US" baseline="0" dirty="0" smtClean="0"/>
              <a:t>Timber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Renewable resources</a:t>
            </a:r>
          </a:p>
          <a:p>
            <a:pPr marL="171450" indent="-171450">
              <a:buFont typeface="Arial" panose="020B0604020202020204" pitchFamily="34" charset="0"/>
              <a:buChar char="•"/>
            </a:pPr>
            <a:r>
              <a:rPr lang="en-US" baseline="0" dirty="0" smtClean="0"/>
              <a:t>Wind</a:t>
            </a:r>
          </a:p>
          <a:p>
            <a:pPr marL="171450" indent="-171450">
              <a:buFont typeface="Arial" panose="020B0604020202020204" pitchFamily="34" charset="0"/>
              <a:buChar char="•"/>
            </a:pPr>
            <a:r>
              <a:rPr lang="en-US" baseline="0" dirty="0" smtClean="0"/>
              <a:t>Solar</a:t>
            </a:r>
          </a:p>
          <a:p>
            <a:pPr marL="171450" indent="-171450">
              <a:buFont typeface="Arial" panose="020B0604020202020204" pitchFamily="34" charset="0"/>
              <a:buChar char="•"/>
            </a:pPr>
            <a:r>
              <a:rPr lang="en-US" baseline="0" dirty="0" smtClean="0"/>
              <a:t>Geothermal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4</a:t>
            </a:fld>
            <a:endParaRPr lang="en-US"/>
          </a:p>
        </p:txBody>
      </p:sp>
    </p:spTree>
    <p:extLst>
      <p:ext uri="{BB962C8B-B14F-4D97-AF65-F5344CB8AC3E}">
        <p14:creationId xmlns:p14="http://schemas.microsoft.com/office/powerpoint/2010/main" val="58643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No Two Development</a:t>
            </a:r>
            <a:r>
              <a:rPr lang="en-US" sz="1200" b="1" kern="1200" baseline="0" dirty="0" smtClean="0">
                <a:solidFill>
                  <a:schemeClr val="tx1"/>
                </a:solidFill>
                <a:effectLst/>
                <a:latin typeface="+mn-lt"/>
                <a:ea typeface="+mn-ea"/>
                <a:cs typeface="+mn-cs"/>
              </a:rPr>
              <a:t> Programs the Same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laws and policies governing the leasing of energy resources </a:t>
            </a:r>
            <a:r>
              <a:rPr lang="en-US" sz="1200" b="1" kern="1200" dirty="0" smtClean="0">
                <a:solidFill>
                  <a:schemeClr val="tx1"/>
                </a:solidFill>
                <a:effectLst/>
                <a:latin typeface="+mn-lt"/>
                <a:ea typeface="+mn-ea"/>
                <a:cs typeface="+mn-cs"/>
              </a:rPr>
              <a:t>vary tremendously</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Adopted at many </a:t>
            </a:r>
            <a:r>
              <a:rPr lang="en-US" b="1" dirty="0" smtClean="0"/>
              <a:t>different times </a:t>
            </a:r>
            <a:r>
              <a:rPr lang="en-US" dirty="0" smtClean="0"/>
              <a:t>without any effort to create a consistent federal energy program.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leasing systems currently in use for offshore and onshore energy development on federal lands present a </a:t>
            </a:r>
            <a:r>
              <a:rPr lang="en-US" sz="1200" b="1" kern="1200" dirty="0" smtClean="0">
                <a:solidFill>
                  <a:schemeClr val="tx1"/>
                </a:solidFill>
                <a:effectLst/>
                <a:latin typeface="+mn-lt"/>
                <a:ea typeface="+mn-ea"/>
                <a:cs typeface="+mn-cs"/>
              </a:rPr>
              <a:t>dizzying array of financial terms</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 two systems have more than </a:t>
            </a:r>
            <a:r>
              <a:rPr lang="en-US" sz="1200" b="1" kern="1200" dirty="0" smtClean="0">
                <a:solidFill>
                  <a:schemeClr val="tx1"/>
                </a:solidFill>
                <a:effectLst/>
                <a:latin typeface="+mn-lt"/>
                <a:ea typeface="+mn-ea"/>
                <a:cs typeface="+mn-cs"/>
              </a:rPr>
              <a:t>a term or two in common</a:t>
            </a:r>
            <a:r>
              <a:rPr lang="en-US" sz="1200" kern="1200" dirty="0" smtClean="0">
                <a:solidFill>
                  <a:schemeClr val="tx1"/>
                </a:solidFill>
                <a:effectLst/>
                <a:latin typeface="+mn-lt"/>
                <a:ea typeface="+mn-ea"/>
                <a:cs typeface="+mn-cs"/>
              </a:rPr>
              <a:t>, and none provides a full assurance of fair return to the taxpayer. </a:t>
            </a: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5</a:t>
            </a:fld>
            <a:endParaRPr lang="en-US"/>
          </a:p>
        </p:txBody>
      </p:sp>
    </p:spTree>
    <p:extLst>
      <p:ext uri="{BB962C8B-B14F-4D97-AF65-F5344CB8AC3E}">
        <p14:creationId xmlns:p14="http://schemas.microsoft.com/office/powerpoint/2010/main" val="182924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we currently get revenues as owners</a:t>
            </a:r>
          </a:p>
          <a:p>
            <a:pPr marL="171450" indent="-171450">
              <a:buFont typeface="Arial" panose="020B0604020202020204" pitchFamily="34" charset="0"/>
              <a:buChar char="•"/>
            </a:pPr>
            <a:r>
              <a:rPr lang="en-US" dirty="0" smtClean="0"/>
              <a:t>Private</a:t>
            </a:r>
            <a:r>
              <a:rPr lang="en-US" baseline="0" dirty="0" smtClean="0"/>
              <a:t> operators bid for leases for the rights to remove minerals from federal lands and waters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Operators who win rights</a:t>
            </a:r>
            <a:r>
              <a:rPr lang="en-US" baseline="0" dirty="0" smtClean="0"/>
              <a:t> to lease pay a bonus bid, rent, royalties,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Bonus Bid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bids allocate leases to the entity willing to pay the most for the resources, and help ensure recovery</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fair market value for federally</a:t>
            </a:r>
            <a:r>
              <a:rPr lang="en-US" sz="1200" kern="1200" baseline="0" dirty="0" smtClean="0">
                <a:solidFill>
                  <a:schemeClr val="tx1"/>
                </a:solidFill>
                <a:effectLst/>
                <a:latin typeface="+mn-lt"/>
                <a:ea typeface="+mn-ea"/>
                <a:cs typeface="+mn-cs"/>
              </a:rPr>
              <a:t> owned resources</a:t>
            </a:r>
            <a:r>
              <a:rPr lang="en-US" sz="1200" kern="1200" dirty="0" smtClean="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dirty="0" smtClean="0"/>
              <a:t>Rent</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Royalty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Royalties are charges for oil and gas leasing based on the value of the mineral produced</a:t>
            </a:r>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6</a:t>
            </a:fld>
            <a:endParaRPr lang="en-US"/>
          </a:p>
        </p:txBody>
      </p:sp>
    </p:spTree>
    <p:extLst>
      <p:ext uri="{BB962C8B-B14F-4D97-AF65-F5344CB8AC3E}">
        <p14:creationId xmlns:p14="http://schemas.microsoft.com/office/powerpoint/2010/main" val="316069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Offshore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Bureau of Offshore Energy Management (BOEM)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leases these lands for oil and gas development under the terms of the Outer Continental Shelf Lands Act (OCSLA)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Royalties are charges for oil and gas leasing based on the value of the oil and gas produced.  In 2008, the Department of the Interior increased the offshore oil and gas royalty rate to 18.75% of market value.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Onshore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Bureau of Land Management (BLM) leases onshore oil and gas resources on lands owned by BLM and the U.S. Forest Service as well as other federal lands under the terms of the Mineral Leasing Act of 1920 as amended.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with offshore oil and gas, lessees are charged rental fees during the period that they hold the right to drill on federal lands, whether or not oil and gas is actually produced.  The current rental rate is $1.50 per acre per year for the first 5 years, and $2 per acre thereafter (as with the royalty rate, the rental rate is the minimum allowed under the law)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Under the Mineral Leasing Act, oil and gas lease sales are held quarterly by each BLM state office, or more often some states with high demand.  Lease sales are held in public meetings, with oral bidding for bonus bids.</a:t>
            </a:r>
          </a:p>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7</a:t>
            </a:fld>
            <a:endParaRPr lang="en-US"/>
          </a:p>
        </p:txBody>
      </p:sp>
    </p:spTree>
    <p:extLst>
      <p:ext uri="{BB962C8B-B14F-4D97-AF65-F5344CB8AC3E}">
        <p14:creationId xmlns:p14="http://schemas.microsoft.com/office/powerpoint/2010/main" val="261617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Rulemaking on Venting and Flaring</a:t>
            </a:r>
            <a:r>
              <a:rPr lang="en-US" sz="1200" b="1" kern="1200" baseline="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2014, there were more than 23,000 producing oil and gas leases on federal lands, accounting for 3.5 trillion cubic feet of natural gas sales – roughly 14 percent of total U.S. 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the existing rules, oil and gas companies may release unlimited amounts of natural gas from federal leases through venting or flaring, most of it royalty free.  The total amount of royalty-free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lost gas has almost tripled in recent years, from 22.7 billion cubic feet in 2006 to 66.8 billion cubic feet in 2014</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a:t>
            </a:r>
            <a:r>
              <a:rPr lang="en-US" sz="1200" kern="1200" baseline="0" dirty="0" smtClean="0">
                <a:solidFill>
                  <a:schemeClr val="tx1"/>
                </a:solidFill>
                <a:effectLst/>
                <a:latin typeface="+mn-lt"/>
                <a:ea typeface="+mn-ea"/>
                <a:cs typeface="+mn-cs"/>
              </a:rPr>
              <a:t> Friday, BLM released a proposed rule that would address the problem of lost gas. The proposed rule would: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dirty="0" smtClean="0"/>
              <a:t>Require the use equipment and processes to limit amount of flared gas</a:t>
            </a:r>
          </a:p>
          <a:p>
            <a:pPr marL="171450" lvl="0" indent="-171450">
              <a:buFont typeface="Arial" panose="020B0604020202020204" pitchFamily="34" charset="0"/>
              <a:buChar char="•"/>
            </a:pPr>
            <a:r>
              <a:rPr lang="en-US" dirty="0" smtClean="0"/>
              <a:t>Establish leak detection and repair program</a:t>
            </a:r>
          </a:p>
          <a:p>
            <a:pPr marL="171450" lvl="0" indent="-171450">
              <a:buFont typeface="Arial" panose="020B0604020202020204" pitchFamily="34" charset="0"/>
              <a:buChar char="•"/>
            </a:pPr>
            <a:r>
              <a:rPr lang="en-US" dirty="0" smtClean="0"/>
              <a:t>Limit monthly amount of gas that can be flared</a:t>
            </a:r>
          </a:p>
          <a:p>
            <a:pPr marL="171450" lvl="0" indent="-171450">
              <a:buFont typeface="Arial" panose="020B0604020202020204" pitchFamily="34" charset="0"/>
              <a:buChar char="•"/>
            </a:pPr>
            <a:r>
              <a:rPr lang="en-US" dirty="0" smtClean="0"/>
              <a:t>Prohibit venting of gas, except in cases of emergency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Rulemaking</a:t>
            </a:r>
            <a:r>
              <a:rPr lang="en-US" sz="1200" b="1" kern="1200" baseline="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Royalties</a:t>
            </a:r>
            <a:r>
              <a:rPr lang="en-US" sz="1200" b="1" kern="1200" baseline="0" dirty="0" smtClean="0">
                <a:solidFill>
                  <a:schemeClr val="tx1"/>
                </a:solidFill>
                <a:effectLst/>
                <a:latin typeface="+mn-lt"/>
                <a:ea typeface="+mn-ea"/>
                <a:cs typeface="+mn-cs"/>
              </a:rPr>
              <a:t> for Onshore Oil and Gas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 is also considering changes to the royalty rates, rental payments, minimum bonus bids and bonding requirements for oil and gas leases on federal lands.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None of these financial requirements has been revised in decades, and numerous GAO reports have raised concerns about whether federal oil and gas development collects a fair return for taxpayers.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Rulemaking on Onshore Oil and Gas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 faces an enormous challenge in ensuring accurate measurement of production at more than one hundred thousand oil and gas wells: inspectors traveling many miles to witness the calibration of meters that later, sometimes </a:t>
            </a:r>
            <a:r>
              <a:rPr lang="en-US" sz="1200" u="sng" kern="1200" dirty="0" smtClean="0">
                <a:solidFill>
                  <a:schemeClr val="tx1"/>
                </a:solidFill>
                <a:effectLst/>
                <a:latin typeface="+mn-lt"/>
                <a:ea typeface="+mn-ea"/>
                <a:cs typeface="+mn-cs"/>
              </a:rPr>
              <a:t>years</a:t>
            </a:r>
            <a:r>
              <a:rPr lang="en-US" sz="1200" kern="1200" dirty="0" smtClean="0">
                <a:solidFill>
                  <a:schemeClr val="tx1"/>
                </a:solidFill>
                <a:effectLst/>
                <a:latin typeface="+mn-lt"/>
                <a:ea typeface="+mn-ea"/>
                <a:cs typeface="+mn-cs"/>
              </a:rPr>
              <a:t> later, turn out not to be the ones used to measure 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believe the universal adoption of approved Facility Measurement Points, or FMPs, for onshore federal oil and gas wells must be implemented immediately.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611255-AB84-4514-913D-0CBBA32705C2}" type="slidenum">
              <a:rPr lang="en-US" smtClean="0"/>
              <a:t>8</a:t>
            </a:fld>
            <a:endParaRPr lang="en-US"/>
          </a:p>
        </p:txBody>
      </p:sp>
    </p:spTree>
    <p:extLst>
      <p:ext uri="{BB962C8B-B14F-4D97-AF65-F5344CB8AC3E}">
        <p14:creationId xmlns:p14="http://schemas.microsoft.com/office/powerpoint/2010/main" val="346250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smtClean="0">
                <a:solidFill>
                  <a:schemeClr val="tx1"/>
                </a:solidFill>
                <a:effectLst/>
                <a:latin typeface="+mn-lt"/>
                <a:ea typeface="+mn-ea"/>
                <a:cs typeface="+mn-cs"/>
              </a:rPr>
              <a:t>General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Like onshore oil and gas, leasing for coal development on all federal lands is conducted by the BLM in accordance with the Mineral Leasing Act.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major provisions affecting modern coal leasing were adopted in the Federal Coal Leasing Amendments Act of 1976.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Although the basic structure of the law and regulations requires that coal leasing be conducted under land use plans specifically prepared for coal production, BLM has not used this process for many years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Now leases are issued under a “lease by application” process,</a:t>
            </a:r>
            <a:r>
              <a:rPr lang="en-US" sz="1200" kern="1200" baseline="0" dirty="0" smtClean="0">
                <a:solidFill>
                  <a:schemeClr val="tx1"/>
                </a:solidFill>
                <a:effectLst/>
                <a:latin typeface="+mn-lt"/>
                <a:ea typeface="+mn-ea"/>
                <a:cs typeface="+mn-cs"/>
              </a:rPr>
              <a:t> which I will discuss more </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baseline="0" dirty="0" smtClean="0">
                <a:solidFill>
                  <a:schemeClr val="tx1"/>
                </a:solidFill>
                <a:effectLst/>
                <a:latin typeface="+mn-lt"/>
                <a:ea typeface="+mn-ea"/>
                <a:cs typeface="+mn-cs"/>
              </a:rPr>
              <a:t>Royalty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BLM currently sets the royalty rate for surface mining at 12.5% and underground mining at 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BLM can reduce the royalty rate to as low as 2% in order to ensure that recoverable coal will not be bypassed during mining</a:t>
            </a:r>
            <a:endParaRPr lang="en-US" dirty="0" smtClean="0">
              <a:effectLst/>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11255-AB84-4514-913D-0CBBA32705C2}" type="slidenum">
              <a:rPr lang="en-US" smtClean="0"/>
              <a:t>9</a:t>
            </a:fld>
            <a:endParaRPr lang="en-US"/>
          </a:p>
        </p:txBody>
      </p:sp>
    </p:spTree>
    <p:extLst>
      <p:ext uri="{BB962C8B-B14F-4D97-AF65-F5344CB8AC3E}">
        <p14:creationId xmlns:p14="http://schemas.microsoft.com/office/powerpoint/2010/main" val="7999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77981237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62861270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87466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234073775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300090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4293238245"/>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401293119"/>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02035688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21775044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3BC4-9C64-40AA-8921-444BFA2BED15}"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043678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03BC4-9C64-40AA-8921-444BFA2BED15}"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49094291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03BC4-9C64-40AA-8921-444BFA2BED15}"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17635997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03BC4-9C64-40AA-8921-444BFA2BED15}"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137268140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03BC4-9C64-40AA-8921-444BFA2BED15}"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36311504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03BC4-9C64-40AA-8921-444BFA2BED15}"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Tree>
    <p:extLst>
      <p:ext uri="{BB962C8B-B14F-4D97-AF65-F5344CB8AC3E}">
        <p14:creationId xmlns:p14="http://schemas.microsoft.com/office/powerpoint/2010/main" val="386688960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3F916-49EB-4B96-B8E0-DCFF2FBE8C49}" type="slidenum">
              <a:rPr lang="en-US" smtClean="0"/>
              <a:t>‹#›</a:t>
            </a:fld>
            <a:endParaRPr lang="en-US"/>
          </a:p>
        </p:txBody>
      </p:sp>
      <p:sp>
        <p:nvSpPr>
          <p:cNvPr id="5" name="Date Placeholder 4"/>
          <p:cNvSpPr>
            <a:spLocks noGrp="1"/>
          </p:cNvSpPr>
          <p:nvPr>
            <p:ph type="dt" sz="half" idx="10"/>
          </p:nvPr>
        </p:nvSpPr>
        <p:spPr/>
        <p:txBody>
          <a:bodyPr/>
          <a:lstStyle/>
          <a:p>
            <a:fld id="{3D303BC4-9C64-40AA-8921-444BFA2BED15}" type="datetimeFigureOut">
              <a:rPr lang="en-US" smtClean="0"/>
              <a:t>2/8/2016</a:t>
            </a:fld>
            <a:endParaRPr lang="en-US"/>
          </a:p>
        </p:txBody>
      </p:sp>
    </p:spTree>
    <p:extLst>
      <p:ext uri="{BB962C8B-B14F-4D97-AF65-F5344CB8AC3E}">
        <p14:creationId xmlns:p14="http://schemas.microsoft.com/office/powerpoint/2010/main" val="278685532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03BC4-9C64-40AA-8921-444BFA2BED15}" type="datetimeFigureOut">
              <a:rPr lang="en-US" smtClean="0"/>
              <a:t>2/8/2016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23F916-49EB-4B96-B8E0-DCFF2FBE8C49}" type="slidenum">
              <a:rPr lang="en-US" smtClean="0"/>
              <a:t>‹#›</a:t>
            </a:fld>
            <a:endParaRPr lang="en-US"/>
          </a:p>
        </p:txBody>
      </p:sp>
    </p:spTree>
    <p:extLst>
      <p:ext uri="{BB962C8B-B14F-4D97-AF65-F5344CB8AC3E}">
        <p14:creationId xmlns:p14="http://schemas.microsoft.com/office/powerpoint/2010/main" val="34956866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cover/>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taxpayer.net/library/article/tcs-20th-anniversary"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0844"/>
            <a:ext cx="7808686" cy="1646302"/>
          </a:xfrm>
        </p:spPr>
        <p:txBody>
          <a:bodyPr/>
          <a:lstStyle/>
          <a:p>
            <a:r>
              <a:rPr lang="en-US" sz="4800" dirty="0" smtClean="0"/>
              <a:t>Realizing the Value of Public Assets</a:t>
            </a:r>
            <a:endParaRPr lang="en-US" sz="4800" dirty="0"/>
          </a:p>
        </p:txBody>
      </p:sp>
      <p:sp>
        <p:nvSpPr>
          <p:cNvPr id="3" name="Subtitle 2"/>
          <p:cNvSpPr>
            <a:spLocks noGrp="1"/>
          </p:cNvSpPr>
          <p:nvPr>
            <p:ph type="subTitle" idx="1"/>
          </p:nvPr>
        </p:nvSpPr>
        <p:spPr>
          <a:xfrm>
            <a:off x="1208488" y="3313715"/>
            <a:ext cx="7766936" cy="1096899"/>
          </a:xfrm>
        </p:spPr>
        <p:txBody>
          <a:bodyPr>
            <a:normAutofit/>
          </a:bodyPr>
          <a:lstStyle/>
          <a:p>
            <a:r>
              <a:rPr lang="en-US" sz="2000" i="1" dirty="0" smtClean="0"/>
              <a:t>Ensuring a Fair Return to Taxpayers</a:t>
            </a:r>
            <a:endParaRPr lang="en-US" sz="20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41" y="5020437"/>
            <a:ext cx="2711154" cy="1337857"/>
          </a:xfrm>
          <a:prstGeom prst="rect">
            <a:avLst/>
          </a:prstGeom>
        </p:spPr>
      </p:pic>
      <p:sp>
        <p:nvSpPr>
          <p:cNvPr id="6" name="TextBox 5"/>
          <p:cNvSpPr txBox="1"/>
          <p:nvPr/>
        </p:nvSpPr>
        <p:spPr>
          <a:xfrm>
            <a:off x="7019439" y="4041282"/>
            <a:ext cx="1955985" cy="369332"/>
          </a:xfrm>
          <a:prstGeom prst="rect">
            <a:avLst/>
          </a:prstGeom>
          <a:noFill/>
        </p:spPr>
        <p:txBody>
          <a:bodyPr wrap="none" rtlCol="0">
            <a:spAutoFit/>
          </a:bodyPr>
          <a:lstStyle/>
          <a:p>
            <a:r>
              <a:rPr lang="en-US" dirty="0" smtClean="0"/>
              <a:t>January 28, 2016</a:t>
            </a:r>
            <a:endParaRPr lang="en-US" dirty="0"/>
          </a:p>
        </p:txBody>
      </p:sp>
    </p:spTree>
    <p:extLst>
      <p:ext uri="{BB962C8B-B14F-4D97-AF65-F5344CB8AC3E}">
        <p14:creationId xmlns:p14="http://schemas.microsoft.com/office/powerpoint/2010/main" val="429194191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smtClean="0"/>
              <a:t>Coal – Programmatic Review</a:t>
            </a:r>
            <a:endParaRPr lang="en-US" dirty="0"/>
          </a:p>
        </p:txBody>
      </p:sp>
      <p:sp>
        <p:nvSpPr>
          <p:cNvPr id="3" name="Content Placeholder 2"/>
          <p:cNvSpPr>
            <a:spLocks noGrp="1"/>
          </p:cNvSpPr>
          <p:nvPr>
            <p:ph idx="1"/>
          </p:nvPr>
        </p:nvSpPr>
        <p:spPr>
          <a:xfrm>
            <a:off x="677334" y="1638301"/>
            <a:ext cx="8596668" cy="4352262"/>
          </a:xfrm>
        </p:spPr>
        <p:txBody>
          <a:bodyPr>
            <a:normAutofit/>
          </a:bodyPr>
          <a:lstStyle/>
          <a:p>
            <a:pPr marL="0" indent="0">
              <a:buNone/>
            </a:pPr>
            <a:r>
              <a:rPr lang="en-US" b="1" dirty="0">
                <a:solidFill>
                  <a:schemeClr val="tx1"/>
                </a:solidFill>
              </a:rPr>
              <a:t>Programmatic Environmental Impact Statement (PEIS</a:t>
            </a:r>
            <a:r>
              <a:rPr lang="en-US" b="1" dirty="0" smtClean="0">
                <a:solidFill>
                  <a:schemeClr val="tx1"/>
                </a:solidFill>
              </a:rPr>
              <a:t>) will review:</a:t>
            </a:r>
          </a:p>
          <a:p>
            <a:r>
              <a:rPr lang="en-US" dirty="0">
                <a:solidFill>
                  <a:schemeClr val="tx1"/>
                </a:solidFill>
              </a:rPr>
              <a:t>L</a:t>
            </a:r>
            <a:r>
              <a:rPr lang="en-US" dirty="0" smtClean="0">
                <a:solidFill>
                  <a:schemeClr val="tx1"/>
                </a:solidFill>
              </a:rPr>
              <a:t>easing </a:t>
            </a:r>
            <a:r>
              <a:rPr lang="en-US" dirty="0">
                <a:solidFill>
                  <a:schemeClr val="tx1"/>
                </a:solidFill>
              </a:rPr>
              <a:t>mechanisms to determine how, </a:t>
            </a:r>
            <a:r>
              <a:rPr lang="en-US" dirty="0" smtClean="0">
                <a:solidFill>
                  <a:schemeClr val="tx1"/>
                </a:solidFill>
              </a:rPr>
              <a:t>when, </a:t>
            </a:r>
            <a:r>
              <a:rPr lang="en-US" dirty="0">
                <a:solidFill>
                  <a:schemeClr val="tx1"/>
                </a:solidFill>
              </a:rPr>
              <a:t>and where to </a:t>
            </a:r>
            <a:r>
              <a:rPr lang="en-US" dirty="0" smtClean="0">
                <a:solidFill>
                  <a:schemeClr val="tx1"/>
                </a:solidFill>
              </a:rPr>
              <a:t>lease </a:t>
            </a:r>
            <a:endParaRPr lang="en-US" dirty="0">
              <a:solidFill>
                <a:schemeClr val="tx1"/>
              </a:solidFill>
            </a:endParaRPr>
          </a:p>
          <a:p>
            <a:r>
              <a:rPr lang="en-US" dirty="0" smtClean="0">
                <a:solidFill>
                  <a:schemeClr val="tx1"/>
                </a:solidFill>
              </a:rPr>
              <a:t>If policies ensure a </a:t>
            </a:r>
            <a:r>
              <a:rPr lang="en-US" dirty="0">
                <a:solidFill>
                  <a:schemeClr val="tx1"/>
                </a:solidFill>
              </a:rPr>
              <a:t>fair return to </a:t>
            </a:r>
            <a:r>
              <a:rPr lang="en-US" dirty="0" smtClean="0">
                <a:solidFill>
                  <a:schemeClr val="tx1"/>
                </a:solidFill>
              </a:rPr>
              <a:t>taxpayers</a:t>
            </a:r>
            <a:r>
              <a:rPr lang="en-US" dirty="0">
                <a:solidFill>
                  <a:schemeClr val="tx1"/>
                </a:solidFill>
              </a:rPr>
              <a:t>, including </a:t>
            </a:r>
            <a:r>
              <a:rPr lang="en-US" dirty="0" smtClean="0">
                <a:solidFill>
                  <a:schemeClr val="tx1"/>
                </a:solidFill>
              </a:rPr>
              <a:t>current </a:t>
            </a:r>
            <a:r>
              <a:rPr lang="en-US" dirty="0">
                <a:solidFill>
                  <a:schemeClr val="tx1"/>
                </a:solidFill>
              </a:rPr>
              <a:t>royalty </a:t>
            </a:r>
            <a:r>
              <a:rPr lang="en-US" dirty="0" smtClean="0">
                <a:solidFill>
                  <a:schemeClr val="tx1"/>
                </a:solidFill>
              </a:rPr>
              <a:t>rates</a:t>
            </a:r>
          </a:p>
          <a:p>
            <a:pPr marL="0" indent="0">
              <a:buNone/>
            </a:pPr>
            <a:r>
              <a:rPr lang="en-US" b="1" dirty="0" smtClean="0">
                <a:solidFill>
                  <a:schemeClr val="tx1"/>
                </a:solidFill>
              </a:rPr>
              <a:t/>
            </a:r>
            <a:br>
              <a:rPr lang="en-US" b="1" dirty="0" smtClean="0">
                <a:solidFill>
                  <a:schemeClr val="tx1"/>
                </a:solidFill>
              </a:rPr>
            </a:br>
            <a:r>
              <a:rPr lang="en-US" b="1" dirty="0" smtClean="0">
                <a:solidFill>
                  <a:schemeClr val="tx1"/>
                </a:solidFill>
              </a:rPr>
              <a:t>BLM will institute </a:t>
            </a:r>
            <a:r>
              <a:rPr lang="en-US" b="1" dirty="0">
                <a:solidFill>
                  <a:schemeClr val="tx1"/>
                </a:solidFill>
              </a:rPr>
              <a:t>a </a:t>
            </a:r>
            <a:r>
              <a:rPr lang="en-US" b="1" dirty="0" smtClean="0">
                <a:solidFill>
                  <a:schemeClr val="tx1"/>
                </a:solidFill>
              </a:rPr>
              <a:t>“pause” </a:t>
            </a:r>
            <a:r>
              <a:rPr lang="en-US" b="1" dirty="0">
                <a:solidFill>
                  <a:schemeClr val="tx1"/>
                </a:solidFill>
              </a:rPr>
              <a:t>on issuing new coal leases while the review is </a:t>
            </a:r>
            <a:r>
              <a:rPr lang="en-US" b="1" dirty="0" smtClean="0">
                <a:solidFill>
                  <a:schemeClr val="tx1"/>
                </a:solidFill>
              </a:rPr>
              <a:t>underway.</a:t>
            </a:r>
          </a:p>
          <a:p>
            <a:pPr marL="0" indent="0">
              <a:buNone/>
            </a:pPr>
            <a:r>
              <a:rPr lang="en-US" b="1" dirty="0" smtClean="0">
                <a:solidFill>
                  <a:schemeClr val="tx1"/>
                </a:solidFill>
              </a:rPr>
              <a:t/>
            </a:r>
            <a:br>
              <a:rPr lang="en-US" b="1" dirty="0" smtClean="0">
                <a:solidFill>
                  <a:schemeClr val="tx1"/>
                </a:solidFill>
              </a:rPr>
            </a:br>
            <a:r>
              <a:rPr lang="en-US" b="1" dirty="0" smtClean="0">
                <a:solidFill>
                  <a:schemeClr val="tx1"/>
                </a:solidFill>
              </a:rPr>
              <a:t>BLM will also </a:t>
            </a:r>
            <a:r>
              <a:rPr lang="en-US" b="1" dirty="0">
                <a:solidFill>
                  <a:schemeClr val="tx1"/>
                </a:solidFill>
              </a:rPr>
              <a:t>issue guidance </a:t>
            </a:r>
            <a:r>
              <a:rPr lang="en-US" b="1" dirty="0" smtClean="0">
                <a:solidFill>
                  <a:schemeClr val="tx1"/>
                </a:solidFill>
              </a:rPr>
              <a:t>“in the near term” that will: </a:t>
            </a:r>
            <a:endParaRPr lang="en-US" b="1" dirty="0">
              <a:solidFill>
                <a:schemeClr val="tx1"/>
              </a:solidFill>
            </a:endParaRPr>
          </a:p>
          <a:p>
            <a:r>
              <a:rPr lang="en-US" dirty="0">
                <a:solidFill>
                  <a:schemeClr val="tx1"/>
                </a:solidFill>
              </a:rPr>
              <a:t>R</a:t>
            </a:r>
            <a:r>
              <a:rPr lang="en-US" dirty="0" smtClean="0">
                <a:solidFill>
                  <a:schemeClr val="tx1"/>
                </a:solidFill>
              </a:rPr>
              <a:t>equire State </a:t>
            </a:r>
            <a:r>
              <a:rPr lang="en-US" dirty="0">
                <a:solidFill>
                  <a:schemeClr val="tx1"/>
                </a:solidFill>
              </a:rPr>
              <a:t>and field offices to post online </a:t>
            </a:r>
            <a:r>
              <a:rPr lang="en-US" dirty="0" smtClean="0">
                <a:solidFill>
                  <a:schemeClr val="tx1"/>
                </a:solidFill>
              </a:rPr>
              <a:t>notice </a:t>
            </a:r>
            <a:r>
              <a:rPr lang="en-US" dirty="0">
                <a:solidFill>
                  <a:schemeClr val="tx1"/>
                </a:solidFill>
              </a:rPr>
              <a:t>of </a:t>
            </a:r>
            <a:r>
              <a:rPr lang="en-US" dirty="0" smtClean="0">
                <a:solidFill>
                  <a:schemeClr val="tx1"/>
                </a:solidFill>
              </a:rPr>
              <a:t>requests </a:t>
            </a:r>
            <a:r>
              <a:rPr lang="en-US" dirty="0">
                <a:solidFill>
                  <a:schemeClr val="tx1"/>
                </a:solidFill>
              </a:rPr>
              <a:t>to lease coal or to reduce </a:t>
            </a:r>
            <a:r>
              <a:rPr lang="en-US" dirty="0" smtClean="0">
                <a:solidFill>
                  <a:schemeClr val="tx1"/>
                </a:solidFill>
              </a:rPr>
              <a:t>royalties</a:t>
            </a:r>
            <a:endParaRPr lang="en-US" dirty="0">
              <a:solidFill>
                <a:schemeClr val="tx1"/>
              </a:solidFill>
            </a:endParaRPr>
          </a:p>
          <a:p>
            <a:r>
              <a:rPr lang="en-US" dirty="0">
                <a:solidFill>
                  <a:schemeClr val="tx1"/>
                </a:solidFill>
              </a:rPr>
              <a:t>C</a:t>
            </a:r>
            <a:r>
              <a:rPr lang="en-US" dirty="0" smtClean="0">
                <a:solidFill>
                  <a:schemeClr val="tx1"/>
                </a:solidFill>
              </a:rPr>
              <a:t>larify </a:t>
            </a:r>
            <a:r>
              <a:rPr lang="en-US" dirty="0">
                <a:solidFill>
                  <a:schemeClr val="tx1"/>
                </a:solidFill>
              </a:rPr>
              <a:t>the process </a:t>
            </a:r>
            <a:r>
              <a:rPr lang="en-US" dirty="0" smtClean="0">
                <a:solidFill>
                  <a:schemeClr val="tx1"/>
                </a:solidFill>
              </a:rPr>
              <a:t>for </a:t>
            </a:r>
            <a:r>
              <a:rPr lang="en-US" dirty="0">
                <a:solidFill>
                  <a:schemeClr val="tx1"/>
                </a:solidFill>
              </a:rPr>
              <a:t>royalty rate </a:t>
            </a:r>
            <a:r>
              <a:rPr lang="en-US" dirty="0" smtClean="0">
                <a:solidFill>
                  <a:schemeClr val="tx1"/>
                </a:solidFill>
              </a:rPr>
              <a:t>reductions</a:t>
            </a:r>
            <a:endParaRPr lang="en-US" dirty="0">
              <a:solidFill>
                <a:schemeClr val="tx1"/>
              </a:solidFill>
            </a:endParaRPr>
          </a:p>
          <a:p>
            <a:r>
              <a:rPr lang="en-US" dirty="0">
                <a:solidFill>
                  <a:schemeClr val="tx1"/>
                </a:solidFill>
              </a:rPr>
              <a:t>A</a:t>
            </a:r>
            <a:r>
              <a:rPr lang="en-US" dirty="0" smtClean="0">
                <a:solidFill>
                  <a:schemeClr val="tx1"/>
                </a:solidFill>
              </a:rPr>
              <a:t>uthorize </a:t>
            </a:r>
            <a:r>
              <a:rPr lang="en-US" dirty="0">
                <a:solidFill>
                  <a:schemeClr val="tx1"/>
                </a:solidFill>
              </a:rPr>
              <a:t>the </a:t>
            </a:r>
            <a:r>
              <a:rPr lang="en-US" dirty="0" smtClean="0">
                <a:solidFill>
                  <a:schemeClr val="tx1"/>
                </a:solidFill>
              </a:rPr>
              <a:t>capture </a:t>
            </a:r>
            <a:r>
              <a:rPr lang="en-US" dirty="0">
                <a:solidFill>
                  <a:schemeClr val="tx1"/>
                </a:solidFill>
              </a:rPr>
              <a:t>and </a:t>
            </a:r>
            <a:r>
              <a:rPr lang="en-US" dirty="0" smtClean="0">
                <a:solidFill>
                  <a:schemeClr val="tx1"/>
                </a:solidFill>
              </a:rPr>
              <a:t>sale of </a:t>
            </a:r>
            <a:r>
              <a:rPr lang="en-US" dirty="0">
                <a:solidFill>
                  <a:schemeClr val="tx1"/>
                </a:solidFill>
              </a:rPr>
              <a:t>waste mine </a:t>
            </a:r>
            <a:r>
              <a:rPr lang="en-US" dirty="0" smtClean="0">
                <a:solidFill>
                  <a:schemeClr val="tx1"/>
                </a:solidFill>
              </a:rPr>
              <a:t>methane</a:t>
            </a:r>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117903703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5371"/>
          </a:xfrm>
        </p:spPr>
        <p:txBody>
          <a:bodyPr/>
          <a:lstStyle/>
          <a:p>
            <a:r>
              <a:rPr lang="en-US" dirty="0" smtClean="0"/>
              <a:t>Interior Should Look Closely At…</a:t>
            </a:r>
            <a:endParaRPr lang="en-US" dirty="0"/>
          </a:p>
        </p:txBody>
      </p:sp>
      <p:sp>
        <p:nvSpPr>
          <p:cNvPr id="3" name="Content Placeholder 2"/>
          <p:cNvSpPr>
            <a:spLocks noGrp="1"/>
          </p:cNvSpPr>
          <p:nvPr>
            <p:ph idx="1"/>
          </p:nvPr>
        </p:nvSpPr>
        <p:spPr>
          <a:xfrm>
            <a:off x="677334" y="1669143"/>
            <a:ext cx="8596668" cy="4847771"/>
          </a:xfrm>
        </p:spPr>
        <p:txBody>
          <a:bodyPr>
            <a:normAutofit/>
          </a:bodyPr>
          <a:lstStyle/>
          <a:p>
            <a:pPr marL="0" indent="0">
              <a:buNone/>
            </a:pPr>
            <a:r>
              <a:rPr lang="en-US" b="1" dirty="0" smtClean="0">
                <a:solidFill>
                  <a:schemeClr val="tx1"/>
                </a:solidFill>
              </a:rPr>
              <a:t>Lack </a:t>
            </a:r>
            <a:r>
              <a:rPr lang="en-US" b="1" dirty="0">
                <a:solidFill>
                  <a:schemeClr val="tx1"/>
                </a:solidFill>
              </a:rPr>
              <a:t>of </a:t>
            </a:r>
            <a:r>
              <a:rPr lang="en-US" b="1" dirty="0" smtClean="0">
                <a:solidFill>
                  <a:schemeClr val="tx1"/>
                </a:solidFill>
              </a:rPr>
              <a:t>Competition </a:t>
            </a:r>
          </a:p>
          <a:p>
            <a:r>
              <a:rPr lang="en-US" dirty="0" smtClean="0">
                <a:solidFill>
                  <a:schemeClr val="tx1"/>
                </a:solidFill>
              </a:rPr>
              <a:t>The </a:t>
            </a:r>
            <a:r>
              <a:rPr lang="en-US" dirty="0">
                <a:solidFill>
                  <a:schemeClr val="tx1"/>
                </a:solidFill>
              </a:rPr>
              <a:t>predominant </a:t>
            </a:r>
            <a:r>
              <a:rPr lang="en-US" dirty="0" smtClean="0">
                <a:solidFill>
                  <a:schemeClr val="tx1"/>
                </a:solidFill>
              </a:rPr>
              <a:t>coal leasing </a:t>
            </a:r>
            <a:r>
              <a:rPr lang="en-US" dirty="0">
                <a:solidFill>
                  <a:schemeClr val="tx1"/>
                </a:solidFill>
              </a:rPr>
              <a:t>process – Lease by Application – effectively lets coal companies draw </a:t>
            </a:r>
            <a:r>
              <a:rPr lang="en-US" dirty="0" smtClean="0">
                <a:solidFill>
                  <a:schemeClr val="tx1"/>
                </a:solidFill>
              </a:rPr>
              <a:t>the tracts they </a:t>
            </a:r>
            <a:r>
              <a:rPr lang="en-US" dirty="0">
                <a:solidFill>
                  <a:schemeClr val="tx1"/>
                </a:solidFill>
              </a:rPr>
              <a:t>want to </a:t>
            </a:r>
            <a:r>
              <a:rPr lang="en-US" dirty="0" smtClean="0">
                <a:solidFill>
                  <a:schemeClr val="tx1"/>
                </a:solidFill>
              </a:rPr>
              <a:t>lease, resulting </a:t>
            </a:r>
            <a:r>
              <a:rPr lang="en-US" dirty="0">
                <a:solidFill>
                  <a:schemeClr val="tx1"/>
                </a:solidFill>
              </a:rPr>
              <a:t>in few competitive bids </a:t>
            </a:r>
            <a:r>
              <a:rPr lang="en-US" dirty="0" smtClean="0">
                <a:solidFill>
                  <a:schemeClr val="tx1"/>
                </a:solidFill>
              </a:rPr>
              <a:t>and </a:t>
            </a:r>
            <a:r>
              <a:rPr lang="en-US" dirty="0">
                <a:solidFill>
                  <a:schemeClr val="tx1"/>
                </a:solidFill>
              </a:rPr>
              <a:t>below-market returns for taxpayers. </a:t>
            </a:r>
            <a:endParaRPr lang="en-US" dirty="0" smtClean="0">
              <a:solidFill>
                <a:schemeClr val="tx1"/>
              </a:solidFill>
            </a:endParaRPr>
          </a:p>
          <a:p>
            <a:pPr marL="0" indent="0">
              <a:buNone/>
            </a:pPr>
            <a:r>
              <a:rPr lang="en-US" b="1" dirty="0">
                <a:solidFill>
                  <a:schemeClr val="tx1"/>
                </a:solidFill>
              </a:rPr>
              <a:t>Weak </a:t>
            </a:r>
            <a:r>
              <a:rPr lang="en-US" b="1" dirty="0" smtClean="0">
                <a:solidFill>
                  <a:schemeClr val="tx1"/>
                </a:solidFill>
              </a:rPr>
              <a:t>Valuation </a:t>
            </a:r>
            <a:r>
              <a:rPr lang="en-US" b="1" dirty="0">
                <a:solidFill>
                  <a:schemeClr val="tx1"/>
                </a:solidFill>
              </a:rPr>
              <a:t>P</a:t>
            </a:r>
            <a:r>
              <a:rPr lang="en-US" b="1" dirty="0" smtClean="0">
                <a:solidFill>
                  <a:schemeClr val="tx1"/>
                </a:solidFill>
              </a:rPr>
              <a:t>rocedures</a:t>
            </a:r>
            <a:endParaRPr lang="en-US" b="1" dirty="0">
              <a:solidFill>
                <a:schemeClr val="tx1"/>
              </a:solidFill>
            </a:endParaRPr>
          </a:p>
          <a:p>
            <a:r>
              <a:rPr lang="en-US" dirty="0" smtClean="0">
                <a:solidFill>
                  <a:schemeClr val="tx1"/>
                </a:solidFill>
              </a:rPr>
              <a:t>The </a:t>
            </a:r>
            <a:r>
              <a:rPr lang="en-US" dirty="0">
                <a:solidFill>
                  <a:schemeClr val="tx1"/>
                </a:solidFill>
              </a:rPr>
              <a:t>disparity between the price of coal at the mine mouth </a:t>
            </a:r>
            <a:r>
              <a:rPr lang="en-US" dirty="0" smtClean="0">
                <a:solidFill>
                  <a:schemeClr val="tx1"/>
                </a:solidFill>
              </a:rPr>
              <a:t>where royalties are calculated and the price at market suggests a </a:t>
            </a:r>
            <a:r>
              <a:rPr lang="en-US" dirty="0">
                <a:solidFill>
                  <a:schemeClr val="tx1"/>
                </a:solidFill>
              </a:rPr>
              <a:t>market </a:t>
            </a:r>
            <a:r>
              <a:rPr lang="en-US" dirty="0" smtClean="0">
                <a:solidFill>
                  <a:schemeClr val="tx1"/>
                </a:solidFill>
              </a:rPr>
              <a:t>failure, </a:t>
            </a:r>
            <a:r>
              <a:rPr lang="en-US" dirty="0">
                <a:solidFill>
                  <a:schemeClr val="tx1"/>
                </a:solidFill>
              </a:rPr>
              <a:t>and taxpayers are the ones getting </a:t>
            </a:r>
            <a:r>
              <a:rPr lang="en-US" dirty="0" smtClean="0">
                <a:solidFill>
                  <a:schemeClr val="tx1"/>
                </a:solidFill>
              </a:rPr>
              <a:t>shorted.</a:t>
            </a:r>
          </a:p>
          <a:p>
            <a:pPr marL="0" indent="0">
              <a:buNone/>
            </a:pPr>
            <a:r>
              <a:rPr lang="en-US" b="1" dirty="0">
                <a:solidFill>
                  <a:schemeClr val="tx1"/>
                </a:solidFill>
              </a:rPr>
              <a:t>Outdated </a:t>
            </a:r>
            <a:r>
              <a:rPr lang="en-US" b="1" dirty="0" smtClean="0">
                <a:solidFill>
                  <a:schemeClr val="tx1"/>
                </a:solidFill>
              </a:rPr>
              <a:t>Royalty Rates </a:t>
            </a:r>
            <a:r>
              <a:rPr lang="en-US" b="1" dirty="0">
                <a:solidFill>
                  <a:schemeClr val="tx1"/>
                </a:solidFill>
              </a:rPr>
              <a:t>and </a:t>
            </a:r>
            <a:r>
              <a:rPr lang="en-US" b="1" dirty="0" smtClean="0">
                <a:solidFill>
                  <a:schemeClr val="tx1"/>
                </a:solidFill>
              </a:rPr>
              <a:t>Excessive Reductions</a:t>
            </a:r>
          </a:p>
          <a:p>
            <a:r>
              <a:rPr lang="en-US" dirty="0" smtClean="0">
                <a:solidFill>
                  <a:schemeClr val="tx1"/>
                </a:solidFill>
              </a:rPr>
              <a:t>Current coal royalty rates established 40 </a:t>
            </a:r>
            <a:r>
              <a:rPr lang="en-US" dirty="0">
                <a:solidFill>
                  <a:schemeClr val="tx1"/>
                </a:solidFill>
              </a:rPr>
              <a:t>years </a:t>
            </a:r>
            <a:r>
              <a:rPr lang="en-US" dirty="0" smtClean="0">
                <a:solidFill>
                  <a:schemeClr val="tx1"/>
                </a:solidFill>
              </a:rPr>
              <a:t>ago. Offshore oil and gas have higher rate, and BLM considering increased rates </a:t>
            </a:r>
            <a:r>
              <a:rPr lang="en-US" dirty="0">
                <a:solidFill>
                  <a:schemeClr val="tx1"/>
                </a:solidFill>
              </a:rPr>
              <a:t>for </a:t>
            </a:r>
            <a:r>
              <a:rPr lang="en-US" dirty="0" smtClean="0">
                <a:solidFill>
                  <a:schemeClr val="tx1"/>
                </a:solidFill>
              </a:rPr>
              <a:t>onshore oil and gas. </a:t>
            </a:r>
          </a:p>
          <a:p>
            <a:r>
              <a:rPr lang="en-US" dirty="0" smtClean="0">
                <a:solidFill>
                  <a:schemeClr val="tx1"/>
                </a:solidFill>
              </a:rPr>
              <a:t>Nearly </a:t>
            </a:r>
            <a:r>
              <a:rPr lang="en-US" dirty="0">
                <a:solidFill>
                  <a:schemeClr val="tx1"/>
                </a:solidFill>
              </a:rPr>
              <a:t>half of all </a:t>
            </a:r>
            <a:r>
              <a:rPr lang="en-US" dirty="0" smtClean="0">
                <a:solidFill>
                  <a:schemeClr val="tx1"/>
                </a:solidFill>
              </a:rPr>
              <a:t>coal leases between </a:t>
            </a:r>
            <a:r>
              <a:rPr lang="en-US" dirty="0">
                <a:solidFill>
                  <a:schemeClr val="tx1"/>
                </a:solidFill>
              </a:rPr>
              <a:t>1990-2013 </a:t>
            </a:r>
            <a:r>
              <a:rPr lang="en-US" dirty="0" smtClean="0">
                <a:solidFill>
                  <a:schemeClr val="tx1"/>
                </a:solidFill>
              </a:rPr>
              <a:t>received a royalty rate reduction.</a:t>
            </a:r>
            <a:endParaRPr lang="en-US" dirty="0">
              <a:solidFill>
                <a:schemeClr val="tx1"/>
              </a:solidFill>
            </a:endParaRPr>
          </a:p>
        </p:txBody>
      </p:sp>
    </p:spTree>
    <p:extLst>
      <p:ext uri="{BB962C8B-B14F-4D97-AF65-F5344CB8AC3E}">
        <p14:creationId xmlns:p14="http://schemas.microsoft.com/office/powerpoint/2010/main" val="57782971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lstStyle/>
          <a:p>
            <a:r>
              <a:rPr lang="en-US" dirty="0" smtClean="0"/>
              <a:t>Money-Losing Timber Sales</a:t>
            </a:r>
            <a:endParaRPr lang="en-US" dirty="0"/>
          </a:p>
        </p:txBody>
      </p:sp>
      <p:sp>
        <p:nvSpPr>
          <p:cNvPr id="3" name="Content Placeholder 2"/>
          <p:cNvSpPr>
            <a:spLocks noGrp="1"/>
          </p:cNvSpPr>
          <p:nvPr>
            <p:ph idx="1"/>
          </p:nvPr>
        </p:nvSpPr>
        <p:spPr>
          <a:xfrm>
            <a:off x="677334" y="1625601"/>
            <a:ext cx="8118323" cy="4615542"/>
          </a:xfrm>
        </p:spPr>
        <p:txBody>
          <a:bodyPr>
            <a:normAutofit/>
          </a:bodyPr>
          <a:lstStyle/>
          <a:p>
            <a:pPr marL="0" lvl="0" indent="0">
              <a:buNone/>
            </a:pPr>
            <a:r>
              <a:rPr lang="en-US" b="1" dirty="0">
                <a:solidFill>
                  <a:schemeClr val="tx1"/>
                </a:solidFill>
              </a:rPr>
              <a:t>National Forest </a:t>
            </a:r>
            <a:r>
              <a:rPr lang="en-US" b="1" dirty="0" smtClean="0">
                <a:solidFill>
                  <a:schemeClr val="tx1"/>
                </a:solidFill>
              </a:rPr>
              <a:t>System</a:t>
            </a:r>
          </a:p>
          <a:p>
            <a:pPr lvl="0"/>
            <a:r>
              <a:rPr lang="en-US" dirty="0" smtClean="0">
                <a:solidFill>
                  <a:schemeClr val="tx1"/>
                </a:solidFill>
              </a:rPr>
              <a:t>Consists of </a:t>
            </a:r>
            <a:r>
              <a:rPr lang="en-US" b="1" dirty="0" smtClean="0">
                <a:solidFill>
                  <a:schemeClr val="tx1"/>
                </a:solidFill>
              </a:rPr>
              <a:t>193 </a:t>
            </a:r>
            <a:r>
              <a:rPr lang="en-US" b="1" dirty="0">
                <a:solidFill>
                  <a:schemeClr val="tx1"/>
                </a:solidFill>
              </a:rPr>
              <a:t>million acres </a:t>
            </a:r>
            <a:r>
              <a:rPr lang="en-US" dirty="0">
                <a:solidFill>
                  <a:schemeClr val="tx1"/>
                </a:solidFill>
              </a:rPr>
              <a:t>of public forests and grasslands </a:t>
            </a:r>
            <a:r>
              <a:rPr lang="en-US" dirty="0" smtClean="0">
                <a:solidFill>
                  <a:schemeClr val="tx1"/>
                </a:solidFill>
              </a:rPr>
              <a:t>managed by </a:t>
            </a:r>
            <a:r>
              <a:rPr lang="en-US" dirty="0">
                <a:solidFill>
                  <a:schemeClr val="tx1"/>
                </a:solidFill>
              </a:rPr>
              <a:t>t</a:t>
            </a:r>
            <a:r>
              <a:rPr lang="en-US" dirty="0" smtClean="0">
                <a:solidFill>
                  <a:schemeClr val="tx1"/>
                </a:solidFill>
              </a:rPr>
              <a:t>he </a:t>
            </a:r>
            <a:r>
              <a:rPr lang="en-US" dirty="0">
                <a:solidFill>
                  <a:schemeClr val="tx1"/>
                </a:solidFill>
              </a:rPr>
              <a:t>U.S. Forest </a:t>
            </a:r>
            <a:r>
              <a:rPr lang="en-US" dirty="0" smtClean="0">
                <a:solidFill>
                  <a:schemeClr val="tx1"/>
                </a:solidFill>
              </a:rPr>
              <a:t>Service.</a:t>
            </a:r>
            <a:endParaRPr lang="en-US" dirty="0">
              <a:solidFill>
                <a:schemeClr val="tx1"/>
              </a:solidFill>
            </a:endParaRPr>
          </a:p>
          <a:p>
            <a:pPr lvl="0"/>
            <a:r>
              <a:rPr lang="en-US" dirty="0">
                <a:solidFill>
                  <a:schemeClr val="tx1"/>
                </a:solidFill>
              </a:rPr>
              <a:t>The </a:t>
            </a:r>
            <a:r>
              <a:rPr lang="en-US" b="1" dirty="0">
                <a:solidFill>
                  <a:schemeClr val="tx1"/>
                </a:solidFill>
              </a:rPr>
              <a:t>Tongass National Forest </a:t>
            </a:r>
            <a:r>
              <a:rPr lang="en-US" dirty="0">
                <a:solidFill>
                  <a:schemeClr val="tx1"/>
                </a:solidFill>
              </a:rPr>
              <a:t>is the largest national forest in the United States at 16.9 million acres, roughly the size of West Virginia, and is located in southeastern Alaska</a:t>
            </a:r>
            <a:r>
              <a:rPr lang="en-US" dirty="0" smtClean="0">
                <a:solidFill>
                  <a:schemeClr val="tx1"/>
                </a:solidFill>
              </a:rPr>
              <a:t>.</a:t>
            </a:r>
            <a:endParaRPr lang="en-US" dirty="0">
              <a:solidFill>
                <a:schemeClr val="tx1"/>
              </a:solidFill>
            </a:endParaRPr>
          </a:p>
          <a:p>
            <a:pPr marL="0" lvl="0" indent="0">
              <a:buNone/>
            </a:pPr>
            <a:r>
              <a:rPr lang="en-US" b="1" dirty="0" smtClean="0">
                <a:solidFill>
                  <a:schemeClr val="tx1"/>
                </a:solidFill>
              </a:rPr>
              <a:t/>
            </a:r>
            <a:br>
              <a:rPr lang="en-US" b="1" dirty="0" smtClean="0">
                <a:solidFill>
                  <a:schemeClr val="tx1"/>
                </a:solidFill>
              </a:rPr>
            </a:br>
            <a:r>
              <a:rPr lang="en-US" b="1" dirty="0" smtClean="0">
                <a:solidFill>
                  <a:schemeClr val="tx1"/>
                </a:solidFill>
              </a:rPr>
              <a:t>Money-Losing </a:t>
            </a:r>
            <a:r>
              <a:rPr lang="en-US" b="1" dirty="0">
                <a:solidFill>
                  <a:schemeClr val="tx1"/>
                </a:solidFill>
              </a:rPr>
              <a:t>Timber Sales</a:t>
            </a:r>
          </a:p>
          <a:p>
            <a:pPr lvl="0"/>
            <a:r>
              <a:rPr lang="en-US" dirty="0">
                <a:solidFill>
                  <a:schemeClr val="tx1"/>
                </a:solidFill>
              </a:rPr>
              <a:t>USFS spends more taxpayer money preparing and administering timber sales than it receives for the timber.</a:t>
            </a:r>
          </a:p>
          <a:p>
            <a:pPr lvl="0"/>
            <a:r>
              <a:rPr lang="en-US" dirty="0">
                <a:solidFill>
                  <a:schemeClr val="tx1"/>
                </a:solidFill>
              </a:rPr>
              <a:t>From 2008 through 2013, the USFS spent $139.1 million on timber sales </a:t>
            </a:r>
            <a:r>
              <a:rPr lang="en-US" dirty="0" smtClean="0">
                <a:solidFill>
                  <a:schemeClr val="tx1"/>
                </a:solidFill>
              </a:rPr>
              <a:t>in </a:t>
            </a:r>
            <a:r>
              <a:rPr lang="en-US" dirty="0">
                <a:solidFill>
                  <a:schemeClr val="tx1"/>
                </a:solidFill>
              </a:rPr>
              <a:t>the Tongass and received $8.6 million in </a:t>
            </a:r>
            <a:r>
              <a:rPr lang="en-US" dirty="0" smtClean="0">
                <a:solidFill>
                  <a:schemeClr val="tx1"/>
                </a:solidFill>
              </a:rPr>
              <a:t>proceeds, </a:t>
            </a:r>
            <a:r>
              <a:rPr lang="en-US" dirty="0">
                <a:solidFill>
                  <a:schemeClr val="tx1"/>
                </a:solidFill>
              </a:rPr>
              <a:t>a </a:t>
            </a:r>
            <a:r>
              <a:rPr lang="en-US" b="1" dirty="0">
                <a:solidFill>
                  <a:schemeClr val="tx1"/>
                </a:solidFill>
              </a:rPr>
              <a:t>net loss of $130.5 million</a:t>
            </a:r>
            <a:r>
              <a:rPr lang="en-US" dirty="0">
                <a:solidFill>
                  <a:schemeClr val="tx1"/>
                </a:solidFill>
              </a:rPr>
              <a:t>.</a:t>
            </a:r>
          </a:p>
          <a:p>
            <a:endParaRPr lang="en-US" dirty="0"/>
          </a:p>
        </p:txBody>
      </p:sp>
      <p:pic>
        <p:nvPicPr>
          <p:cNvPr id="5" name="Picture 4"/>
          <p:cNvPicPr>
            <a:picLocks noChangeAspect="1"/>
          </p:cNvPicPr>
          <p:nvPr/>
        </p:nvPicPr>
        <p:blipFill>
          <a:blip r:embed="rId3"/>
          <a:stretch>
            <a:fillRect/>
          </a:stretch>
        </p:blipFill>
        <p:spPr>
          <a:xfrm>
            <a:off x="7431314" y="207962"/>
            <a:ext cx="1725158" cy="1819687"/>
          </a:xfrm>
          <a:prstGeom prst="rect">
            <a:avLst/>
          </a:prstGeom>
        </p:spPr>
      </p:pic>
    </p:spTree>
    <p:extLst>
      <p:ext uri="{BB962C8B-B14F-4D97-AF65-F5344CB8AC3E}">
        <p14:creationId xmlns:p14="http://schemas.microsoft.com/office/powerpoint/2010/main" val="273719769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24024"/>
            <a:ext cx="4160541" cy="798286"/>
          </a:xfrm>
        </p:spPr>
        <p:txBody>
          <a:bodyPr>
            <a:normAutofit/>
          </a:bodyPr>
          <a:lstStyle/>
          <a:p>
            <a:r>
              <a:rPr lang="en-US" dirty="0" smtClean="0"/>
              <a:t>Hardrock Mining</a:t>
            </a:r>
            <a:endParaRPr lang="en-US" dirty="0"/>
          </a:p>
        </p:txBody>
      </p:sp>
      <p:sp>
        <p:nvSpPr>
          <p:cNvPr id="3" name="Content Placeholder 2"/>
          <p:cNvSpPr>
            <a:spLocks noGrp="1"/>
          </p:cNvSpPr>
          <p:nvPr>
            <p:ph idx="1"/>
          </p:nvPr>
        </p:nvSpPr>
        <p:spPr>
          <a:xfrm>
            <a:off x="677334" y="2409370"/>
            <a:ext cx="8596668" cy="3077030"/>
          </a:xfrm>
        </p:spPr>
        <p:txBody>
          <a:bodyPr>
            <a:normAutofit/>
          </a:bodyPr>
          <a:lstStyle/>
          <a:p>
            <a:pPr marL="0" lvl="0" indent="0">
              <a:buNone/>
            </a:pPr>
            <a:r>
              <a:rPr lang="en-US" sz="2000" b="1" dirty="0" smtClean="0">
                <a:solidFill>
                  <a:schemeClr val="tx1"/>
                </a:solidFill>
              </a:rPr>
              <a:t>General </a:t>
            </a:r>
            <a:r>
              <a:rPr lang="en-US" sz="2000" b="1" dirty="0">
                <a:solidFill>
                  <a:schemeClr val="tx1"/>
                </a:solidFill>
              </a:rPr>
              <a:t>Mining Law of </a:t>
            </a:r>
            <a:r>
              <a:rPr lang="en-US" sz="2000" b="1" dirty="0" smtClean="0">
                <a:solidFill>
                  <a:schemeClr val="tx1"/>
                </a:solidFill>
              </a:rPr>
              <a:t>1872</a:t>
            </a:r>
          </a:p>
          <a:p>
            <a:pPr marL="0" lvl="0" indent="0">
              <a:buNone/>
            </a:pPr>
            <a:endParaRPr lang="en-US" b="1" dirty="0" smtClean="0">
              <a:solidFill>
                <a:schemeClr val="tx1"/>
              </a:solidFill>
            </a:endParaRPr>
          </a:p>
          <a:p>
            <a:pPr lvl="0"/>
            <a:r>
              <a:rPr lang="en-US" dirty="0" smtClean="0">
                <a:solidFill>
                  <a:schemeClr val="tx1"/>
                </a:solidFill>
              </a:rPr>
              <a:t>Mining </a:t>
            </a:r>
            <a:r>
              <a:rPr lang="en-US" dirty="0">
                <a:solidFill>
                  <a:schemeClr val="tx1"/>
                </a:solidFill>
              </a:rPr>
              <a:t>companies pay </a:t>
            </a:r>
            <a:r>
              <a:rPr lang="en-US" b="1" dirty="0">
                <a:solidFill>
                  <a:schemeClr val="tx1"/>
                </a:solidFill>
              </a:rPr>
              <a:t>no royalties </a:t>
            </a:r>
            <a:r>
              <a:rPr lang="en-US" dirty="0">
                <a:solidFill>
                  <a:schemeClr val="tx1"/>
                </a:solidFill>
              </a:rPr>
              <a:t>to the federal government for hardrock minerals extracted from taxpayer-owned lands.</a:t>
            </a:r>
          </a:p>
          <a:p>
            <a:pPr lvl="0"/>
            <a:r>
              <a:rPr lang="en-US" dirty="0">
                <a:solidFill>
                  <a:schemeClr val="tx1"/>
                </a:solidFill>
              </a:rPr>
              <a:t>The estimated value of hardrock minerals extracted from federal lands </a:t>
            </a:r>
            <a:r>
              <a:rPr lang="en-US" b="1" dirty="0" smtClean="0">
                <a:solidFill>
                  <a:schemeClr val="tx1"/>
                </a:solidFill>
              </a:rPr>
              <a:t>$</a:t>
            </a:r>
            <a:r>
              <a:rPr lang="en-US" b="1" dirty="0">
                <a:solidFill>
                  <a:schemeClr val="tx1"/>
                </a:solidFill>
              </a:rPr>
              <a:t>1 </a:t>
            </a:r>
            <a:r>
              <a:rPr lang="en-US" b="1" dirty="0" smtClean="0">
                <a:solidFill>
                  <a:schemeClr val="tx1"/>
                </a:solidFill>
              </a:rPr>
              <a:t>billion annually</a:t>
            </a:r>
            <a:r>
              <a:rPr lang="en-US" dirty="0" smtClean="0">
                <a:solidFill>
                  <a:schemeClr val="tx1"/>
                </a:solidFill>
              </a:rPr>
              <a:t>. </a:t>
            </a:r>
            <a:endParaRPr lang="en-US" dirty="0">
              <a:solidFill>
                <a:schemeClr val="tx1"/>
              </a:solidFill>
            </a:endParaRPr>
          </a:p>
          <a:p>
            <a:pPr lvl="0"/>
            <a:r>
              <a:rPr lang="en-US" dirty="0">
                <a:solidFill>
                  <a:schemeClr val="tx1"/>
                </a:solidFill>
              </a:rPr>
              <a:t>Omission of these minerals from federal royalty collection is projected to have cost taxpayers </a:t>
            </a:r>
            <a:r>
              <a:rPr lang="en-US" b="1" dirty="0">
                <a:solidFill>
                  <a:schemeClr val="tx1"/>
                </a:solidFill>
              </a:rPr>
              <a:t>$100 million</a:t>
            </a:r>
            <a:r>
              <a:rPr lang="en-US" dirty="0" smtClean="0">
                <a:solidFill>
                  <a:schemeClr val="tx1"/>
                </a:solidFill>
              </a:rPr>
              <a:t>.</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5252582" y="603022"/>
            <a:ext cx="3606713" cy="2038577"/>
          </a:xfrm>
          <a:prstGeom prst="rect">
            <a:avLst/>
          </a:prstGeom>
        </p:spPr>
      </p:pic>
    </p:spTree>
    <p:extLst>
      <p:ext uri="{BB962C8B-B14F-4D97-AF65-F5344CB8AC3E}">
        <p14:creationId xmlns:p14="http://schemas.microsoft.com/office/powerpoint/2010/main" val="147435914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564127"/>
              </p:ext>
            </p:extLst>
          </p:nvPr>
        </p:nvGraphicFramePr>
        <p:xfrm>
          <a:off x="677692" y="1492931"/>
          <a:ext cx="8596310" cy="4066039"/>
        </p:xfrm>
        <a:graphic>
          <a:graphicData uri="http://schemas.openxmlformats.org/drawingml/2006/table">
            <a:tbl>
              <a:tblPr firstRow="1" bandRow="1">
                <a:tableStyleId>{5C22544A-7EE6-4342-B048-85BDC9FD1C3A}</a:tableStyleId>
              </a:tblPr>
              <a:tblGrid>
                <a:gridCol w="889851"/>
                <a:gridCol w="1785257"/>
                <a:gridCol w="1799771"/>
                <a:gridCol w="2583543"/>
                <a:gridCol w="1537888"/>
              </a:tblGrid>
              <a:tr h="422220">
                <a:tc>
                  <a:txBody>
                    <a:bodyPr/>
                    <a:lstStyle/>
                    <a:p>
                      <a:pPr marL="0" marR="0">
                        <a:spcBef>
                          <a:spcPts val="0"/>
                        </a:spcBef>
                        <a:spcAft>
                          <a:spcPts val="0"/>
                        </a:spcAft>
                      </a:pPr>
                      <a:r>
                        <a:rPr lang="en-US" sz="1200" dirty="0">
                          <a:effectLst/>
                          <a:latin typeface="Times" panose="02020603050405020304" pitchFamily="18" charset="0"/>
                          <a:ea typeface="Times"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Term of </a:t>
                      </a:r>
                      <a:r>
                        <a:rPr lang="en-US" sz="1400" b="1" dirty="0" smtClean="0">
                          <a:effectLst/>
                          <a:latin typeface="Times" panose="02020603050405020304" pitchFamily="18" charset="0"/>
                          <a:ea typeface="Times" panose="02020603050405020304" pitchFamily="18" charset="0"/>
                          <a:cs typeface="Times New Roman" panose="02020603050405020304" pitchFamily="18" charset="0"/>
                        </a:rPr>
                        <a:t>Lease</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Royalty</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Rental</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Bonus Bids</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449">
                <a:tc>
                  <a:txBody>
                    <a:bodyPr/>
                    <a:lstStyle/>
                    <a:p>
                      <a:pPr marL="0" marR="0">
                        <a:spcBef>
                          <a:spcPts val="0"/>
                        </a:spcBef>
                        <a:spcAft>
                          <a:spcPts val="0"/>
                        </a:spcAft>
                      </a:pPr>
                      <a:r>
                        <a:rPr lang="en-US" sz="1400" b="1" dirty="0" smtClean="0">
                          <a:effectLst/>
                          <a:latin typeface="Times" panose="02020603050405020304" pitchFamily="18" charset="0"/>
                          <a:ea typeface="Times" panose="02020603050405020304" pitchFamily="18" charset="0"/>
                          <a:cs typeface="Times New Roman" panose="02020603050405020304" pitchFamily="18" charset="0"/>
                        </a:rPr>
                        <a:t>Offshore</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5-year development lease</a:t>
                      </a:r>
                    </a:p>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25-year production operating lease </a:t>
                      </a:r>
                      <a:r>
                        <a:rPr lang="en-US" sz="1400" dirty="0">
                          <a:effectLst/>
                          <a:latin typeface="Times" panose="02020603050405020304" pitchFamily="18" charset="0"/>
                          <a:ea typeface="Times" panose="02020603050405020304" pitchFamily="18" charset="0"/>
                          <a:cs typeface="Times New Roman" panose="02020603050405020304" pitchFamily="18" charset="0"/>
                        </a:rPr>
                        <a:t>if project development is successful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Formula based on total energy generated, electricity rates charged by lessee – approx. </a:t>
                      </a:r>
                      <a:r>
                        <a:rPr lang="en-US" sz="1400" b="1" dirty="0">
                          <a:effectLst/>
                          <a:latin typeface="Times" panose="02020603050405020304" pitchFamily="18" charset="0"/>
                          <a:ea typeface="Times" panose="02020603050405020304" pitchFamily="18" charset="0"/>
                          <a:cs typeface="Times New Roman" panose="02020603050405020304" pitchFamily="18" charset="0"/>
                        </a:rPr>
                        <a:t>2% of gross operating income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$3.00/acre </a:t>
                      </a:r>
                      <a:r>
                        <a:rPr lang="en-US" sz="1400" dirty="0">
                          <a:effectLst/>
                          <a:latin typeface="Times" panose="02020603050405020304" pitchFamily="18" charset="0"/>
                          <a:ea typeface="Times" panose="02020603050405020304" pitchFamily="18" charset="0"/>
                          <a:cs typeface="Times New Roman" panose="02020603050405020304" pitchFamily="18" charset="0"/>
                        </a:rPr>
                        <a:t>annually until commercial operations begin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panose="02020603050405020304" pitchFamily="18" charset="0"/>
                          <a:ea typeface="Times" panose="02020603050405020304" pitchFamily="18" charset="0"/>
                          <a:cs typeface="Times New Roman" panose="02020603050405020304" pitchFamily="18" charset="0"/>
                        </a:rPr>
                        <a:t>Multi-factor competitive bidding, including both fiscal factors and credits for other operating features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3370">
                <a:tc>
                  <a:txBody>
                    <a:bodyPr/>
                    <a:lstStyle/>
                    <a:p>
                      <a:pPr marL="0" marR="0">
                        <a:spcBef>
                          <a:spcPts val="0"/>
                        </a:spcBef>
                        <a:spcAft>
                          <a:spcPts val="0"/>
                        </a:spcAft>
                      </a:pPr>
                      <a:r>
                        <a:rPr lang="en-US" sz="1400" b="1" dirty="0" smtClean="0">
                          <a:effectLst/>
                          <a:latin typeface="Times" panose="02020603050405020304" pitchFamily="18" charset="0"/>
                          <a:ea typeface="Times" panose="02020603050405020304" pitchFamily="18" charset="0"/>
                          <a:cs typeface="Times New Roman" panose="02020603050405020304" pitchFamily="18" charset="0"/>
                        </a:rPr>
                        <a:t>Onshore</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3-year</a:t>
                      </a:r>
                      <a:r>
                        <a:rPr lang="en-US" sz="1400" dirty="0">
                          <a:effectLst/>
                          <a:latin typeface="Times" panose="02020603050405020304" pitchFamily="18" charset="0"/>
                          <a:ea typeface="Times" panose="02020603050405020304" pitchFamily="18" charset="0"/>
                          <a:cs typeface="Times New Roman" panose="02020603050405020304" pitchFamily="18" charset="0"/>
                        </a:rPr>
                        <a:t> project development right-of-way</a:t>
                      </a:r>
                    </a:p>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30-year</a:t>
                      </a:r>
                      <a:r>
                        <a:rPr lang="en-US" sz="1400" dirty="0">
                          <a:effectLst/>
                          <a:latin typeface="Times" panose="02020603050405020304" pitchFamily="18" charset="0"/>
                          <a:ea typeface="Times" panose="02020603050405020304" pitchFamily="18" charset="0"/>
                          <a:cs typeface="Times New Roman" panose="02020603050405020304" pitchFamily="18" charset="0"/>
                        </a:rPr>
                        <a:t> project operating right-of-way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No royalty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$15.70 – 313.88/acre </a:t>
                      </a:r>
                      <a:r>
                        <a:rPr lang="en-US" sz="1400" dirty="0">
                          <a:effectLst/>
                          <a:latin typeface="Times" panose="02020603050405020304" pitchFamily="18" charset="0"/>
                          <a:ea typeface="Times" panose="02020603050405020304" pitchFamily="18" charset="0"/>
                          <a:cs typeface="Times New Roman" panose="02020603050405020304" pitchFamily="18" charset="0"/>
                        </a:rPr>
                        <a:t>annually for solar projects, depending on county where project located</a:t>
                      </a:r>
                    </a:p>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400" b="1" dirty="0">
                          <a:effectLst/>
                          <a:latin typeface="Times" panose="02020603050405020304" pitchFamily="18" charset="0"/>
                          <a:ea typeface="Times" panose="02020603050405020304" pitchFamily="18" charset="0"/>
                          <a:cs typeface="Times New Roman" panose="02020603050405020304" pitchFamily="18" charset="0"/>
                        </a:rPr>
                        <a:t>$4,155/megawatt </a:t>
                      </a:r>
                      <a:r>
                        <a:rPr lang="en-US" sz="1400" dirty="0">
                          <a:effectLst/>
                          <a:latin typeface="Times" panose="02020603050405020304" pitchFamily="18" charset="0"/>
                          <a:ea typeface="Times" panose="02020603050405020304" pitchFamily="18" charset="0"/>
                          <a:cs typeface="Times New Roman" panose="02020603050405020304" pitchFamily="18" charset="0"/>
                        </a:rPr>
                        <a:t>of installed capacity annually, reduced to 25% of that total in the first year and 50% in the second </a:t>
                      </a:r>
                      <a:r>
                        <a:rPr lang="en-US" sz="1400" dirty="0" smtClean="0">
                          <a:effectLst/>
                          <a:latin typeface="Times" panose="02020603050405020304" pitchFamily="18" charset="0"/>
                          <a:ea typeface="Times" panose="02020603050405020304" pitchFamily="18" charset="0"/>
                          <a:cs typeface="Times New Roman" panose="02020603050405020304" pitchFamily="18" charset="0"/>
                        </a:rPr>
                        <a:t>year</a:t>
                      </a:r>
                      <a:endParaRPr lang="en-US" sz="14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No competitive bidding</a:t>
                      </a:r>
                    </a:p>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Times" panose="02020603050405020304" pitchFamily="18" charset="0"/>
                          <a:ea typeface="Times" panose="02020603050405020304" pitchFamily="18" charset="0"/>
                          <a:cs typeface="Times New Roman" panose="02020603050405020304" pitchFamily="18" charset="0"/>
                        </a:rPr>
                        <a:t>Processing fee based on hours of staff time to process right-of-way application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476262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Liabilities - Bonding</a:t>
            </a:r>
            <a:endParaRPr lang="en-US" dirty="0"/>
          </a:p>
        </p:txBody>
      </p:sp>
      <p:sp>
        <p:nvSpPr>
          <p:cNvPr id="3" name="Content Placeholder 2"/>
          <p:cNvSpPr>
            <a:spLocks noGrp="1"/>
          </p:cNvSpPr>
          <p:nvPr>
            <p:ph idx="1"/>
          </p:nvPr>
        </p:nvSpPr>
        <p:spPr>
          <a:xfrm>
            <a:off x="677334" y="1725160"/>
            <a:ext cx="8596668" cy="4256540"/>
          </a:xfrm>
        </p:spPr>
        <p:txBody>
          <a:bodyPr>
            <a:normAutofit/>
          </a:bodyPr>
          <a:lstStyle/>
          <a:p>
            <a:pPr marL="0" indent="0">
              <a:buNone/>
            </a:pPr>
            <a:r>
              <a:rPr lang="en-US" b="1" dirty="0" smtClean="0"/>
              <a:t>Coal</a:t>
            </a:r>
          </a:p>
          <a:p>
            <a:r>
              <a:rPr lang="en-US" dirty="0" smtClean="0"/>
              <a:t>“Self-bonding” allows operators to avoid posting collateral for reclamation bonds. Bankruptcies in coal industry have demonstrated weakness of self-bonding and left taxpayers with reclamation costs.</a:t>
            </a:r>
          </a:p>
          <a:p>
            <a:pPr marL="0" indent="0">
              <a:buNone/>
            </a:pPr>
            <a:r>
              <a:rPr lang="en-US" b="1" dirty="0" smtClean="0"/>
              <a:t>Oil &amp; Gas</a:t>
            </a:r>
          </a:p>
          <a:p>
            <a:r>
              <a:rPr lang="en-US" dirty="0">
                <a:solidFill>
                  <a:schemeClr val="tx1"/>
                </a:solidFill>
              </a:rPr>
              <a:t>B</a:t>
            </a:r>
            <a:r>
              <a:rPr lang="en-US" dirty="0" smtClean="0">
                <a:solidFill>
                  <a:schemeClr val="tx1"/>
                </a:solidFill>
              </a:rPr>
              <a:t>ond </a:t>
            </a:r>
            <a:r>
              <a:rPr lang="en-US" dirty="0">
                <a:solidFill>
                  <a:schemeClr val="tx1"/>
                </a:solidFill>
              </a:rPr>
              <a:t>amounts are not based on the full reclamation costs for each </a:t>
            </a:r>
            <a:r>
              <a:rPr lang="en-US" dirty="0" smtClean="0">
                <a:solidFill>
                  <a:schemeClr val="tx1"/>
                </a:solidFill>
              </a:rPr>
              <a:t>site, but are </a:t>
            </a:r>
            <a:r>
              <a:rPr lang="en-US" dirty="0">
                <a:solidFill>
                  <a:schemeClr val="tx1"/>
                </a:solidFill>
              </a:rPr>
              <a:t>instead based on regulatory minimums intended to ensure that the operator complies with all the terms of the </a:t>
            </a:r>
            <a:r>
              <a:rPr lang="en-US" dirty="0" smtClean="0">
                <a:solidFill>
                  <a:schemeClr val="tx1"/>
                </a:solidFill>
              </a:rPr>
              <a:t>lease.</a:t>
            </a:r>
            <a:endParaRPr lang="en-US" b="1" dirty="0"/>
          </a:p>
          <a:p>
            <a:pPr marL="0" indent="0">
              <a:buNone/>
            </a:pPr>
            <a:r>
              <a:rPr lang="en-US" b="1" dirty="0" smtClean="0"/>
              <a:t>Wind </a:t>
            </a:r>
            <a:r>
              <a:rPr lang="en-US" b="1" dirty="0"/>
              <a:t>and </a:t>
            </a:r>
            <a:r>
              <a:rPr lang="en-US" b="1" dirty="0" smtClean="0"/>
              <a:t>Solar</a:t>
            </a:r>
          </a:p>
          <a:p>
            <a:r>
              <a:rPr lang="en-US" dirty="0" smtClean="0"/>
              <a:t>GAO found bonding </a:t>
            </a:r>
            <a:r>
              <a:rPr lang="en-US" dirty="0"/>
              <a:t>policies for wind and solar projects to be inconsistent, </a:t>
            </a:r>
            <a:r>
              <a:rPr lang="en-US" dirty="0" smtClean="0"/>
              <a:t>unreliable, and inadequate.</a:t>
            </a:r>
          </a:p>
        </p:txBody>
      </p:sp>
    </p:spTree>
    <p:extLst>
      <p:ext uri="{BB962C8B-B14F-4D97-AF65-F5344CB8AC3E}">
        <p14:creationId xmlns:p14="http://schemas.microsoft.com/office/powerpoint/2010/main" val="261079801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Return to Taxpayers</a:t>
            </a:r>
            <a:endParaRPr lang="en-US" dirty="0"/>
          </a:p>
        </p:txBody>
      </p:sp>
      <p:sp>
        <p:nvSpPr>
          <p:cNvPr id="3" name="Content Placeholder 2"/>
          <p:cNvSpPr>
            <a:spLocks noGrp="1"/>
          </p:cNvSpPr>
          <p:nvPr>
            <p:ph idx="1"/>
          </p:nvPr>
        </p:nvSpPr>
        <p:spPr>
          <a:xfrm>
            <a:off x="677334" y="1930400"/>
            <a:ext cx="8596668" cy="3652282"/>
          </a:xfrm>
        </p:spPr>
        <p:txBody>
          <a:bodyPr>
            <a:normAutofit/>
          </a:bodyPr>
          <a:lstStyle/>
          <a:p>
            <a:r>
              <a:rPr lang="en-US" dirty="0"/>
              <a:t>Revenues from the collection of royalties represent one of the </a:t>
            </a:r>
            <a:r>
              <a:rPr lang="en-US" b="1" dirty="0"/>
              <a:t>largest non-tax income sources</a:t>
            </a:r>
            <a:r>
              <a:rPr lang="en-US" dirty="0"/>
              <a:t> for the federal government. </a:t>
            </a:r>
            <a:endParaRPr lang="en-US" dirty="0" smtClean="0"/>
          </a:p>
          <a:p>
            <a:r>
              <a:rPr lang="en-US" b="1" dirty="0" smtClean="0"/>
              <a:t>Fair </a:t>
            </a:r>
            <a:r>
              <a:rPr lang="en-US" b="1" dirty="0"/>
              <a:t>and accurate collection </a:t>
            </a:r>
            <a:r>
              <a:rPr lang="en-US" dirty="0"/>
              <a:t>is necessary to ensure taxpayers are receiving what </a:t>
            </a:r>
            <a:r>
              <a:rPr lang="en-US" dirty="0" smtClean="0"/>
              <a:t>they </a:t>
            </a:r>
            <a:r>
              <a:rPr lang="en-US" dirty="0"/>
              <a:t>are owed</a:t>
            </a:r>
            <a:r>
              <a:rPr lang="en-US" dirty="0" smtClean="0"/>
              <a:t>.</a:t>
            </a:r>
          </a:p>
          <a:p>
            <a:r>
              <a:rPr lang="en-US" dirty="0" smtClean="0"/>
              <a:t>Many of the rules governing different aspects of federal energy programs are decades old and have </a:t>
            </a:r>
            <a:r>
              <a:rPr lang="en-US" b="1" dirty="0" smtClean="0"/>
              <a:t>not kept pace </a:t>
            </a:r>
            <a:r>
              <a:rPr lang="en-US" dirty="0" smtClean="0"/>
              <a:t>with changes in energy markets and technology.</a:t>
            </a:r>
          </a:p>
          <a:p>
            <a:r>
              <a:rPr lang="en-US" dirty="0" smtClean="0"/>
              <a:t>In general, federal energy development systems </a:t>
            </a:r>
            <a:r>
              <a:rPr lang="en-US" dirty="0"/>
              <a:t>should be </a:t>
            </a:r>
            <a:r>
              <a:rPr lang="en-US" dirty="0" smtClean="0"/>
              <a:t>aligned to </a:t>
            </a:r>
            <a:r>
              <a:rPr lang="en-US" dirty="0"/>
              <a:t>conform to a </a:t>
            </a:r>
            <a:r>
              <a:rPr lang="en-US" b="1" dirty="0"/>
              <a:t>consistent set of standards </a:t>
            </a:r>
            <a:r>
              <a:rPr lang="en-US" dirty="0"/>
              <a:t>that will ensure adequate recovery for federal resources</a:t>
            </a:r>
            <a:r>
              <a:rPr lang="en-US" dirty="0" smtClean="0"/>
              <a:t>.</a:t>
            </a:r>
          </a:p>
          <a:p>
            <a:endParaRPr lang="en-US" dirty="0"/>
          </a:p>
        </p:txBody>
      </p:sp>
    </p:spTree>
    <p:extLst>
      <p:ext uri="{BB962C8B-B14F-4D97-AF65-F5344CB8AC3E}">
        <p14:creationId xmlns:p14="http://schemas.microsoft.com/office/powerpoint/2010/main" val="135567726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8" y="529545"/>
            <a:ext cx="6716542" cy="740455"/>
          </a:xfrm>
        </p:spPr>
        <p:txBody>
          <a:bodyPr/>
          <a:lstStyle/>
          <a:p>
            <a:r>
              <a:rPr lang="en-US" dirty="0" smtClean="0"/>
              <a:t>Taxpayers for Common Sense</a:t>
            </a:r>
            <a:endParaRPr lang="en-US" dirty="0"/>
          </a:p>
        </p:txBody>
      </p:sp>
      <p:pic>
        <p:nvPicPr>
          <p:cNvPr id="1026" name="Picture 2" descr="http://www.taxpayer.net/images/uploads/20th-larg-08-test.jpg?v=1437161137899">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96730" y="346075"/>
            <a:ext cx="1428750"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0188" y="1218949"/>
            <a:ext cx="6570466" cy="646331"/>
          </a:xfrm>
          <a:prstGeom prst="rect">
            <a:avLst/>
          </a:prstGeom>
          <a:noFill/>
        </p:spPr>
        <p:txBody>
          <a:bodyPr wrap="square" rtlCol="0">
            <a:spAutoFit/>
          </a:bodyPr>
          <a:lstStyle/>
          <a:p>
            <a:r>
              <a:rPr lang="en-US" i="1" dirty="0">
                <a:solidFill>
                  <a:schemeClr val="accent6"/>
                </a:solidFill>
              </a:rPr>
              <a:t>N</a:t>
            </a:r>
            <a:r>
              <a:rPr lang="en-US" i="1" dirty="0" smtClean="0">
                <a:solidFill>
                  <a:schemeClr val="accent6"/>
                </a:solidFill>
              </a:rPr>
              <a:t>onpartisan </a:t>
            </a:r>
            <a:r>
              <a:rPr lang="en-US" i="1" dirty="0">
                <a:solidFill>
                  <a:schemeClr val="accent6"/>
                </a:solidFill>
              </a:rPr>
              <a:t>budget watchdog that serves </a:t>
            </a:r>
            <a:r>
              <a:rPr lang="en-US" i="1" dirty="0" smtClean="0">
                <a:solidFill>
                  <a:schemeClr val="accent6"/>
                </a:solidFill>
              </a:rPr>
              <a:t/>
            </a:r>
            <a:br>
              <a:rPr lang="en-US" i="1" dirty="0" smtClean="0">
                <a:solidFill>
                  <a:schemeClr val="accent6"/>
                </a:solidFill>
              </a:rPr>
            </a:br>
            <a:r>
              <a:rPr lang="en-US" i="1" dirty="0" smtClean="0">
                <a:solidFill>
                  <a:schemeClr val="accent6"/>
                </a:solidFill>
              </a:rPr>
              <a:t>as </a:t>
            </a:r>
            <a:r>
              <a:rPr lang="en-US" i="1" dirty="0">
                <a:solidFill>
                  <a:schemeClr val="accent6"/>
                </a:solidFill>
              </a:rPr>
              <a:t>an independent voice for American taxpayers</a:t>
            </a:r>
            <a:endParaRPr lang="en-US" dirty="0">
              <a:solidFill>
                <a:schemeClr val="accent6"/>
              </a:solidFill>
            </a:endParaRPr>
          </a:p>
        </p:txBody>
      </p:sp>
      <p:grpSp>
        <p:nvGrpSpPr>
          <p:cNvPr id="23" name="Group 22"/>
          <p:cNvGrpSpPr/>
          <p:nvPr/>
        </p:nvGrpSpPr>
        <p:grpSpPr>
          <a:xfrm>
            <a:off x="509235" y="1959404"/>
            <a:ext cx="7493701" cy="4297844"/>
            <a:chOff x="458435" y="2388721"/>
            <a:chExt cx="7493701" cy="429784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1815" y="2566196"/>
              <a:ext cx="1045150" cy="112423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8777" y="2543356"/>
              <a:ext cx="1086993" cy="112423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1323" y="4753697"/>
              <a:ext cx="1110813" cy="112423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570" y="4753697"/>
              <a:ext cx="774320" cy="112423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2987" y="4753697"/>
              <a:ext cx="1064530" cy="112423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601" y="4753697"/>
              <a:ext cx="1037580" cy="1124238"/>
            </a:xfrm>
            <a:prstGeom prst="rect">
              <a:avLst/>
            </a:prstGeom>
          </p:spPr>
        </p:pic>
        <p:pic>
          <p:nvPicPr>
            <p:cNvPr id="1028" name="Picture 4" descr="http://www.taxpayer.net/images/uploads/icons_issues/agriculture-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705" y="2388721"/>
              <a:ext cx="1400668" cy="12788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0188" y="3898900"/>
              <a:ext cx="1342034" cy="369332"/>
            </a:xfrm>
            <a:prstGeom prst="rect">
              <a:avLst/>
            </a:prstGeom>
            <a:noFill/>
          </p:spPr>
          <p:txBody>
            <a:bodyPr wrap="none" rtlCol="0">
              <a:spAutoFit/>
            </a:bodyPr>
            <a:lstStyle/>
            <a:p>
              <a:r>
                <a:rPr lang="en-US" dirty="0" smtClean="0"/>
                <a:t>Agriculture</a:t>
              </a:r>
              <a:endParaRPr lang="en-US" dirty="0"/>
            </a:p>
          </p:txBody>
        </p:sp>
        <p:sp>
          <p:nvSpPr>
            <p:cNvPr id="16" name="TextBox 15"/>
            <p:cNvSpPr txBox="1"/>
            <p:nvPr/>
          </p:nvSpPr>
          <p:spPr>
            <a:xfrm>
              <a:off x="2581484" y="3898900"/>
              <a:ext cx="1563248" cy="369332"/>
            </a:xfrm>
            <a:prstGeom prst="rect">
              <a:avLst/>
            </a:prstGeom>
            <a:noFill/>
          </p:spPr>
          <p:txBody>
            <a:bodyPr wrap="none" rtlCol="0">
              <a:spAutoFit/>
            </a:bodyPr>
            <a:lstStyle/>
            <a:p>
              <a:r>
                <a:rPr lang="en-US" dirty="0" smtClean="0"/>
                <a:t>Budget &amp; Tax</a:t>
              </a:r>
            </a:p>
          </p:txBody>
        </p:sp>
        <p:sp>
          <p:nvSpPr>
            <p:cNvPr id="17" name="TextBox 16"/>
            <p:cNvSpPr txBox="1"/>
            <p:nvPr/>
          </p:nvSpPr>
          <p:spPr>
            <a:xfrm>
              <a:off x="4703994" y="3898900"/>
              <a:ext cx="1960793" cy="646331"/>
            </a:xfrm>
            <a:prstGeom prst="rect">
              <a:avLst/>
            </a:prstGeom>
            <a:noFill/>
          </p:spPr>
          <p:txBody>
            <a:bodyPr wrap="none" rtlCol="0">
              <a:spAutoFit/>
            </a:bodyPr>
            <a:lstStyle/>
            <a:p>
              <a:pPr algn="ctr"/>
              <a:r>
                <a:rPr lang="en-US" dirty="0" smtClean="0"/>
                <a:t>Earmarks </a:t>
              </a:r>
              <a:br>
                <a:rPr lang="en-US" dirty="0" smtClean="0"/>
              </a:br>
              <a:r>
                <a:rPr lang="en-US" dirty="0" smtClean="0"/>
                <a:t>&amp; Appropriations</a:t>
              </a:r>
            </a:p>
          </p:txBody>
        </p:sp>
        <p:sp>
          <p:nvSpPr>
            <p:cNvPr id="19" name="TextBox 18"/>
            <p:cNvSpPr txBox="1"/>
            <p:nvPr/>
          </p:nvSpPr>
          <p:spPr>
            <a:xfrm>
              <a:off x="6942117" y="6153666"/>
              <a:ext cx="909223" cy="369332"/>
            </a:xfrm>
            <a:prstGeom prst="rect">
              <a:avLst/>
            </a:prstGeom>
            <a:noFill/>
          </p:spPr>
          <p:txBody>
            <a:bodyPr wrap="none" rtlCol="0">
              <a:spAutoFit/>
            </a:bodyPr>
            <a:lstStyle/>
            <a:p>
              <a:r>
                <a:rPr lang="en-US" dirty="0" smtClean="0"/>
                <a:t>Energy</a:t>
              </a:r>
            </a:p>
          </p:txBody>
        </p:sp>
        <p:sp>
          <p:nvSpPr>
            <p:cNvPr id="20" name="TextBox 19"/>
            <p:cNvSpPr txBox="1"/>
            <p:nvPr/>
          </p:nvSpPr>
          <p:spPr>
            <a:xfrm>
              <a:off x="4706643" y="6153666"/>
              <a:ext cx="1960793" cy="369332"/>
            </a:xfrm>
            <a:prstGeom prst="rect">
              <a:avLst/>
            </a:prstGeom>
            <a:noFill/>
          </p:spPr>
          <p:txBody>
            <a:bodyPr wrap="none" rtlCol="0">
              <a:spAutoFit/>
            </a:bodyPr>
            <a:lstStyle/>
            <a:p>
              <a:pPr fontAlgn="base"/>
              <a:r>
                <a:rPr lang="en-US" dirty="0" smtClean="0"/>
                <a:t>National Security</a:t>
              </a:r>
            </a:p>
          </p:txBody>
        </p:sp>
        <p:sp>
          <p:nvSpPr>
            <p:cNvPr id="21" name="TextBox 20"/>
            <p:cNvSpPr txBox="1"/>
            <p:nvPr/>
          </p:nvSpPr>
          <p:spPr>
            <a:xfrm>
              <a:off x="458435" y="6153666"/>
              <a:ext cx="2066591" cy="369332"/>
            </a:xfrm>
            <a:prstGeom prst="rect">
              <a:avLst/>
            </a:prstGeom>
            <a:noFill/>
          </p:spPr>
          <p:txBody>
            <a:bodyPr wrap="none" rtlCol="0">
              <a:spAutoFit/>
            </a:bodyPr>
            <a:lstStyle/>
            <a:p>
              <a:r>
                <a:rPr lang="en-US" dirty="0" smtClean="0"/>
                <a:t>Natural Resources</a:t>
              </a:r>
            </a:p>
          </p:txBody>
        </p:sp>
        <p:sp>
          <p:nvSpPr>
            <p:cNvPr id="22" name="TextBox 21"/>
            <p:cNvSpPr txBox="1"/>
            <p:nvPr/>
          </p:nvSpPr>
          <p:spPr>
            <a:xfrm>
              <a:off x="2691402" y="6040234"/>
              <a:ext cx="1848583" cy="646331"/>
            </a:xfrm>
            <a:prstGeom prst="rect">
              <a:avLst/>
            </a:prstGeom>
            <a:noFill/>
          </p:spPr>
          <p:txBody>
            <a:bodyPr wrap="none" rtlCol="0">
              <a:spAutoFit/>
            </a:bodyPr>
            <a:lstStyle/>
            <a:p>
              <a:pPr algn="ctr"/>
              <a:r>
                <a:rPr lang="en-US" dirty="0" smtClean="0"/>
                <a:t>Transportation</a:t>
              </a:r>
              <a:br>
                <a:rPr lang="en-US" dirty="0" smtClean="0"/>
              </a:br>
              <a:r>
                <a:rPr lang="en-US" dirty="0" smtClean="0"/>
                <a:t>&amp; Infrastructure</a:t>
              </a:r>
            </a:p>
          </p:txBody>
        </p:sp>
      </p:grpSp>
    </p:spTree>
    <p:extLst>
      <p:ext uri="{BB962C8B-B14F-4D97-AF65-F5344CB8AC3E}">
        <p14:creationId xmlns:p14="http://schemas.microsoft.com/office/powerpoint/2010/main" val="65589721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lstStyle/>
          <a:p>
            <a:r>
              <a:rPr lang="en-US" dirty="0" smtClean="0"/>
              <a:t>Energy and Natural Resources</a:t>
            </a:r>
            <a:endParaRPr lang="en-US" dirty="0"/>
          </a:p>
        </p:txBody>
      </p:sp>
      <p:pic>
        <p:nvPicPr>
          <p:cNvPr id="2050" name="Picture 2" descr="Click thumbnail to view full report"/>
          <p:cNvPicPr preferRelativeResize="0">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23715" y="4030095"/>
            <a:ext cx="143151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axpayer.net/images/uploads/methane-report-thumb(1).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857" y="3969279"/>
            <a:ext cx="141681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axpayer.net/images/uploads/O&amp;G%20Subsidy%20report%20cover.JPG"/>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976" y="1736989"/>
            <a:ext cx="141188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referRelativeResize="0">
            <a:picLocks noChangeAspect="1"/>
          </p:cNvPicPr>
          <p:nvPr/>
        </p:nvPicPr>
        <p:blipFill>
          <a:blip r:embed="rId6"/>
          <a:stretch>
            <a:fillRect/>
          </a:stretch>
        </p:blipFill>
        <p:spPr>
          <a:xfrm>
            <a:off x="3387116" y="1736989"/>
            <a:ext cx="1431517" cy="1828800"/>
          </a:xfrm>
          <a:prstGeom prst="rect">
            <a:avLst/>
          </a:prstGeom>
          <a:ln w="3175">
            <a:solidFill>
              <a:schemeClr val="tx1"/>
            </a:solidFill>
          </a:ln>
        </p:spPr>
      </p:pic>
      <p:sp>
        <p:nvSpPr>
          <p:cNvPr id="5" name="TextBox 4"/>
          <p:cNvSpPr txBox="1"/>
          <p:nvPr/>
        </p:nvSpPr>
        <p:spPr>
          <a:xfrm>
            <a:off x="1713857" y="2208777"/>
            <a:ext cx="1749925" cy="738664"/>
          </a:xfrm>
          <a:prstGeom prst="rect">
            <a:avLst/>
          </a:prstGeom>
          <a:noFill/>
        </p:spPr>
        <p:txBody>
          <a:bodyPr wrap="square" rtlCol="0">
            <a:spAutoFit/>
          </a:bodyPr>
          <a:lstStyle/>
          <a:p>
            <a:r>
              <a:rPr lang="en-US" sz="1400" dirty="0" smtClean="0"/>
              <a:t>Understanding </a:t>
            </a:r>
            <a:br>
              <a:rPr lang="en-US" sz="1400" dirty="0" smtClean="0"/>
            </a:br>
            <a:r>
              <a:rPr lang="en-US" sz="1400" dirty="0" smtClean="0"/>
              <a:t>Oil and Gas Tax Subsidies</a:t>
            </a:r>
            <a:endParaRPr lang="en-US" sz="1400" dirty="0"/>
          </a:p>
        </p:txBody>
      </p:sp>
      <p:sp>
        <p:nvSpPr>
          <p:cNvPr id="6" name="TextBox 5"/>
          <p:cNvSpPr txBox="1"/>
          <p:nvPr/>
        </p:nvSpPr>
        <p:spPr>
          <a:xfrm>
            <a:off x="3201514" y="4221959"/>
            <a:ext cx="1749925" cy="1169551"/>
          </a:xfrm>
          <a:prstGeom prst="rect">
            <a:avLst/>
          </a:prstGeom>
          <a:noFill/>
        </p:spPr>
        <p:txBody>
          <a:bodyPr wrap="square" rtlCol="0">
            <a:spAutoFit/>
          </a:bodyPr>
          <a:lstStyle/>
          <a:p>
            <a:r>
              <a:rPr lang="en-US" sz="1400" dirty="0" smtClean="0"/>
              <a:t>Burning Money: </a:t>
            </a:r>
            <a:br>
              <a:rPr lang="en-US" sz="1400" dirty="0" smtClean="0"/>
            </a:br>
            <a:r>
              <a:rPr lang="en-US" sz="1400" dirty="0" smtClean="0"/>
              <a:t>Updating Rules </a:t>
            </a:r>
            <a:br>
              <a:rPr lang="en-US" sz="1400" dirty="0" smtClean="0"/>
            </a:br>
            <a:r>
              <a:rPr lang="en-US" sz="1400" dirty="0" smtClean="0"/>
              <a:t>for Oil and Gas Loss on Public Lands</a:t>
            </a:r>
            <a:endParaRPr lang="en-US" sz="1400" dirty="0"/>
          </a:p>
        </p:txBody>
      </p:sp>
      <p:sp>
        <p:nvSpPr>
          <p:cNvPr id="7" name="TextBox 6"/>
          <p:cNvSpPr txBox="1"/>
          <p:nvPr/>
        </p:nvSpPr>
        <p:spPr>
          <a:xfrm>
            <a:off x="4919496" y="1989300"/>
            <a:ext cx="1706768" cy="1384995"/>
          </a:xfrm>
          <a:prstGeom prst="rect">
            <a:avLst/>
          </a:prstGeom>
          <a:noFill/>
        </p:spPr>
        <p:txBody>
          <a:bodyPr wrap="square" rtlCol="0">
            <a:spAutoFit/>
          </a:bodyPr>
          <a:lstStyle/>
          <a:p>
            <a:r>
              <a:rPr lang="en-US" sz="1400" dirty="0" smtClean="0"/>
              <a:t>Federal Coal Leasing:</a:t>
            </a:r>
            <a:br>
              <a:rPr lang="en-US" sz="1400" dirty="0" smtClean="0"/>
            </a:br>
            <a:r>
              <a:rPr lang="en-US" sz="1400" dirty="0" smtClean="0"/>
              <a:t>Fair Market Value and a Fair Return for the American Taxpayer</a:t>
            </a:r>
            <a:endParaRPr lang="en-US" sz="1400" dirty="0"/>
          </a:p>
        </p:txBody>
      </p:sp>
      <p:sp>
        <p:nvSpPr>
          <p:cNvPr id="8" name="TextBox 7"/>
          <p:cNvSpPr txBox="1"/>
          <p:nvPr/>
        </p:nvSpPr>
        <p:spPr>
          <a:xfrm>
            <a:off x="6726071" y="4329680"/>
            <a:ext cx="1796981" cy="954107"/>
          </a:xfrm>
          <a:prstGeom prst="rect">
            <a:avLst/>
          </a:prstGeom>
          <a:noFill/>
        </p:spPr>
        <p:txBody>
          <a:bodyPr wrap="square" rtlCol="0">
            <a:spAutoFit/>
          </a:bodyPr>
          <a:lstStyle/>
          <a:p>
            <a:r>
              <a:rPr lang="en-US" sz="1400" dirty="0" smtClean="0"/>
              <a:t>Understanding Federal Subsidies for the Biofuels &amp; Biomass Industries</a:t>
            </a:r>
            <a:endParaRPr lang="en-US" sz="14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3279" y="1689441"/>
            <a:ext cx="1442566" cy="1869670"/>
          </a:xfrm>
          <a:prstGeom prst="rect">
            <a:avLst/>
          </a:prstGeom>
        </p:spPr>
      </p:pic>
      <p:sp>
        <p:nvSpPr>
          <p:cNvPr id="13" name="TextBox 12"/>
          <p:cNvSpPr txBox="1"/>
          <p:nvPr/>
        </p:nvSpPr>
        <p:spPr>
          <a:xfrm>
            <a:off x="8446708" y="2039500"/>
            <a:ext cx="1561347" cy="1169551"/>
          </a:xfrm>
          <a:prstGeom prst="rect">
            <a:avLst/>
          </a:prstGeom>
          <a:noFill/>
        </p:spPr>
        <p:txBody>
          <a:bodyPr wrap="square" rtlCol="0">
            <a:spAutoFit/>
          </a:bodyPr>
          <a:lstStyle/>
          <a:p>
            <a:r>
              <a:rPr lang="en-US" sz="1400" dirty="0" smtClean="0"/>
              <a:t>Fair Market Value for Wind and Solar Development on Public Lands</a:t>
            </a:r>
            <a:endParaRPr lang="en-US" sz="1400" dirty="0"/>
          </a:p>
        </p:txBody>
      </p:sp>
    </p:spTree>
    <p:extLst>
      <p:ext uri="{BB962C8B-B14F-4D97-AF65-F5344CB8AC3E}">
        <p14:creationId xmlns:p14="http://schemas.microsoft.com/office/powerpoint/2010/main" val="124209499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93" y="446929"/>
            <a:ext cx="6675966" cy="787400"/>
          </a:xfrm>
        </p:spPr>
        <p:txBody>
          <a:bodyPr/>
          <a:lstStyle/>
          <a:p>
            <a:r>
              <a:rPr lang="en-US" dirty="0"/>
              <a:t>What </a:t>
            </a:r>
            <a:r>
              <a:rPr lang="en-US" dirty="0" smtClean="0"/>
              <a:t>Are Our </a:t>
            </a:r>
            <a:r>
              <a:rPr lang="en-US" dirty="0"/>
              <a:t>Taxpayer </a:t>
            </a:r>
            <a:r>
              <a:rPr lang="en-US" dirty="0" smtClean="0"/>
              <a:t>Assets?</a:t>
            </a:r>
            <a:endParaRPr lang="en-US" dirty="0"/>
          </a:p>
        </p:txBody>
      </p:sp>
      <p:pic>
        <p:nvPicPr>
          <p:cNvPr id="11" name="Picture 10"/>
          <p:cNvPicPr>
            <a:picLocks noChangeAspect="1"/>
          </p:cNvPicPr>
          <p:nvPr/>
        </p:nvPicPr>
        <p:blipFill>
          <a:blip r:embed="rId3"/>
          <a:stretch>
            <a:fillRect/>
          </a:stretch>
        </p:blipFill>
        <p:spPr>
          <a:xfrm>
            <a:off x="499534" y="1628745"/>
            <a:ext cx="5867400" cy="4410075"/>
          </a:xfrm>
          <a:prstGeom prst="rect">
            <a:avLst/>
          </a:prstGeom>
        </p:spPr>
      </p:pic>
      <p:sp>
        <p:nvSpPr>
          <p:cNvPr id="12" name="TextBox 11"/>
          <p:cNvSpPr txBox="1"/>
          <p:nvPr/>
        </p:nvSpPr>
        <p:spPr>
          <a:xfrm>
            <a:off x="6527800" y="1428690"/>
            <a:ext cx="3124200" cy="4062651"/>
          </a:xfrm>
          <a:prstGeom prst="rect">
            <a:avLst/>
          </a:prstGeom>
          <a:noFill/>
        </p:spPr>
        <p:txBody>
          <a:bodyPr wrap="square" rtlCol="0">
            <a:spAutoFit/>
          </a:bodyPr>
          <a:lstStyle/>
          <a:p>
            <a:r>
              <a:rPr lang="en-US" sz="2000" dirty="0" smtClean="0"/>
              <a:t>U.S. federal lands and waters contain a vast array of minerals and potential energy sources that are an enormous </a:t>
            </a:r>
            <a:r>
              <a:rPr lang="en-US" sz="2000" b="1" dirty="0" smtClean="0"/>
              <a:t>public asset</a:t>
            </a:r>
            <a:r>
              <a:rPr lang="en-US" sz="2000" dirty="0" smtClean="0"/>
              <a:t>. </a:t>
            </a:r>
          </a:p>
          <a:p>
            <a:endParaRPr lang="en-US" sz="2000" dirty="0" smtClean="0"/>
          </a:p>
          <a:p>
            <a:r>
              <a:rPr lang="en-US" sz="2000" dirty="0" smtClean="0"/>
              <a:t>The leasing policies transferring rights to these resources should </a:t>
            </a:r>
            <a:r>
              <a:rPr lang="en-US" sz="2000" b="1" dirty="0" smtClean="0"/>
              <a:t>recover</a:t>
            </a:r>
            <a:r>
              <a:rPr lang="en-US" sz="2000" dirty="0" smtClean="0"/>
              <a:t> </a:t>
            </a:r>
            <a:r>
              <a:rPr lang="en-US" sz="2000" b="1" dirty="0" smtClean="0"/>
              <a:t>full value for the taxpayer</a:t>
            </a:r>
            <a:r>
              <a:rPr lang="en-US" sz="2000" dirty="0" smtClean="0"/>
              <a:t>.</a:t>
            </a:r>
          </a:p>
          <a:p>
            <a:endParaRPr lang="en-US" dirty="0"/>
          </a:p>
        </p:txBody>
      </p:sp>
      <p:sp>
        <p:nvSpPr>
          <p:cNvPr id="13" name="TextBox 12"/>
          <p:cNvSpPr txBox="1"/>
          <p:nvPr/>
        </p:nvSpPr>
        <p:spPr>
          <a:xfrm>
            <a:off x="2568865" y="1327090"/>
            <a:ext cx="3361882" cy="400110"/>
          </a:xfrm>
          <a:prstGeom prst="rect">
            <a:avLst/>
          </a:prstGeom>
          <a:noFill/>
        </p:spPr>
        <p:txBody>
          <a:bodyPr wrap="square" rtlCol="0">
            <a:spAutoFit/>
          </a:bodyPr>
          <a:lstStyle/>
          <a:p>
            <a:r>
              <a:rPr lang="en-US" sz="2000" b="1" dirty="0" smtClean="0"/>
              <a:t>Federal Mineral Rights</a:t>
            </a:r>
            <a:endParaRPr lang="en-US" sz="2000" b="1" dirty="0"/>
          </a:p>
        </p:txBody>
      </p:sp>
    </p:spTree>
    <p:extLst>
      <p:ext uri="{BB962C8B-B14F-4D97-AF65-F5344CB8AC3E}">
        <p14:creationId xmlns:p14="http://schemas.microsoft.com/office/powerpoint/2010/main" val="199230931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3526" y="0"/>
            <a:ext cx="7434743" cy="6858000"/>
          </a:xfrm>
          <a:prstGeom prst="rect">
            <a:avLst/>
          </a:prstGeom>
        </p:spPr>
      </p:pic>
    </p:spTree>
    <p:extLst>
      <p:ext uri="{BB962C8B-B14F-4D97-AF65-F5344CB8AC3E}">
        <p14:creationId xmlns:p14="http://schemas.microsoft.com/office/powerpoint/2010/main" val="17887823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7028"/>
            <a:ext cx="8596668" cy="812800"/>
          </a:xfrm>
        </p:spPr>
        <p:txBody>
          <a:bodyPr>
            <a:normAutofit/>
          </a:bodyPr>
          <a:lstStyle/>
          <a:p>
            <a:r>
              <a:rPr lang="en-US" dirty="0"/>
              <a:t>How D</a:t>
            </a:r>
            <a:r>
              <a:rPr lang="en-US" dirty="0" smtClean="0"/>
              <a:t>o </a:t>
            </a:r>
            <a:r>
              <a:rPr lang="en-US" dirty="0"/>
              <a:t>W</a:t>
            </a:r>
            <a:r>
              <a:rPr lang="en-US" dirty="0" smtClean="0"/>
              <a:t>e </a:t>
            </a:r>
            <a:r>
              <a:rPr lang="en-US" dirty="0"/>
              <a:t>G</a:t>
            </a:r>
            <a:r>
              <a:rPr lang="en-US" dirty="0" smtClean="0"/>
              <a:t>et Revenue?</a:t>
            </a:r>
            <a:endParaRPr lang="en-US" dirty="0"/>
          </a:p>
        </p:txBody>
      </p:sp>
      <p:sp>
        <p:nvSpPr>
          <p:cNvPr id="4" name="Content Placeholder 3"/>
          <p:cNvSpPr>
            <a:spLocks noGrp="1"/>
          </p:cNvSpPr>
          <p:nvPr>
            <p:ph idx="1"/>
          </p:nvPr>
        </p:nvSpPr>
        <p:spPr>
          <a:xfrm>
            <a:off x="677334" y="1574800"/>
            <a:ext cx="4282041" cy="4495800"/>
          </a:xfrm>
        </p:spPr>
        <p:txBody>
          <a:bodyPr/>
          <a:lstStyle/>
          <a:p>
            <a:pPr marL="0" indent="0">
              <a:buNone/>
            </a:pPr>
            <a:r>
              <a:rPr lang="en-US" sz="2800" dirty="0" smtClean="0">
                <a:solidFill>
                  <a:schemeClr val="tx1"/>
                </a:solidFill>
              </a:rPr>
              <a:t>Mineral Leasing Rights</a:t>
            </a:r>
          </a:p>
          <a:p>
            <a:pPr marL="0" indent="0">
              <a:buNone/>
            </a:pPr>
            <a:endParaRPr lang="en-US" sz="2800" dirty="0" smtClean="0"/>
          </a:p>
          <a:p>
            <a:r>
              <a:rPr lang="en-US" sz="2800" dirty="0" smtClean="0">
                <a:solidFill>
                  <a:schemeClr val="tx1"/>
                </a:solidFill>
              </a:rPr>
              <a:t>Terms of Lease</a:t>
            </a:r>
          </a:p>
          <a:p>
            <a:r>
              <a:rPr lang="en-US" sz="2800" dirty="0" smtClean="0">
                <a:solidFill>
                  <a:schemeClr val="tx1"/>
                </a:solidFill>
              </a:rPr>
              <a:t>Bonus Bid</a:t>
            </a:r>
          </a:p>
          <a:p>
            <a:r>
              <a:rPr lang="en-US" sz="2800" dirty="0" smtClean="0">
                <a:solidFill>
                  <a:schemeClr val="tx1"/>
                </a:solidFill>
              </a:rPr>
              <a:t>Rent</a:t>
            </a:r>
          </a:p>
          <a:p>
            <a:r>
              <a:rPr lang="en-US" sz="2800" dirty="0" smtClean="0">
                <a:solidFill>
                  <a:schemeClr val="tx1"/>
                </a:solidFill>
              </a:rPr>
              <a:t>Royalties</a:t>
            </a:r>
          </a:p>
          <a:p>
            <a:endParaRPr lang="en-US" dirty="0" smtClean="0"/>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118" y="2307772"/>
            <a:ext cx="4824138" cy="3151414"/>
          </a:xfrm>
          <a:prstGeom prst="rect">
            <a:avLst/>
          </a:prstGeom>
        </p:spPr>
      </p:pic>
    </p:spTree>
    <p:extLst>
      <p:ext uri="{BB962C8B-B14F-4D97-AF65-F5344CB8AC3E}">
        <p14:creationId xmlns:p14="http://schemas.microsoft.com/office/powerpoint/2010/main" val="314886898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27" y="254000"/>
            <a:ext cx="7806266" cy="673100"/>
          </a:xfrm>
        </p:spPr>
        <p:txBody>
          <a:bodyPr/>
          <a:lstStyle/>
          <a:p>
            <a:r>
              <a:rPr lang="en-US" dirty="0"/>
              <a:t>Oil and </a:t>
            </a:r>
            <a:r>
              <a:rPr lang="en-US" dirty="0" smtClean="0"/>
              <a:t>Gas – Current </a:t>
            </a:r>
            <a:r>
              <a:rPr lang="en-US" dirty="0"/>
              <a:t>P</a:t>
            </a:r>
            <a:r>
              <a:rPr lang="en-US" dirty="0" smtClean="0"/>
              <a:t>olicies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8903165"/>
              </p:ext>
            </p:extLst>
          </p:nvPr>
        </p:nvGraphicFramePr>
        <p:xfrm>
          <a:off x="594427" y="1043214"/>
          <a:ext cx="7972080" cy="5004079"/>
        </p:xfrm>
        <a:graphic>
          <a:graphicData uri="http://schemas.openxmlformats.org/drawingml/2006/table">
            <a:tbl>
              <a:tblPr firstRow="1" bandRow="1">
                <a:tableStyleId>{5C22544A-7EE6-4342-B048-85BDC9FD1C3A}</a:tableStyleId>
              </a:tblPr>
              <a:tblGrid>
                <a:gridCol w="1049866"/>
                <a:gridCol w="1640114"/>
                <a:gridCol w="1596572"/>
                <a:gridCol w="1886857"/>
                <a:gridCol w="1798671"/>
              </a:tblGrid>
              <a:tr h="343009">
                <a:tc>
                  <a:txBody>
                    <a:bodyPr/>
                    <a:lstStyle/>
                    <a:p>
                      <a:pPr marL="0" marR="0">
                        <a:spcBef>
                          <a:spcPts val="0"/>
                        </a:spcBef>
                        <a:spcAft>
                          <a:spcPts val="0"/>
                        </a:spcAft>
                      </a:pPr>
                      <a:r>
                        <a:rPr lang="en-US" sz="1100" dirty="0">
                          <a:effectLst/>
                          <a:latin typeface="+mn-lt"/>
                          <a:ea typeface="Times"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Term of </a:t>
                      </a:r>
                      <a:r>
                        <a:rPr lang="en-US" sz="1400" b="1" dirty="0" smtClean="0">
                          <a:effectLst/>
                          <a:latin typeface="+mn-lt"/>
                          <a:ea typeface="Times" panose="02020603050405020304" pitchFamily="18" charset="0"/>
                          <a:cs typeface="Times New Roman" panose="02020603050405020304" pitchFamily="18" charset="0"/>
                        </a:rPr>
                        <a:t>Lease</a:t>
                      </a:r>
                      <a:r>
                        <a:rPr lang="en-US" sz="1400" dirty="0">
                          <a:effectLst/>
                          <a:latin typeface="+mn-lt"/>
                          <a:ea typeface="Times"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Royalty</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Rental</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Bonus Bids</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230">
                <a:tc>
                  <a:txBody>
                    <a:bodyPr/>
                    <a:lstStyle/>
                    <a:p>
                      <a:pPr marL="0" marR="0" algn="l">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 </a:t>
                      </a:r>
                      <a:r>
                        <a:rPr lang="en-US" sz="1400" b="1" dirty="0" smtClean="0">
                          <a:effectLst/>
                          <a:latin typeface="+mn-lt"/>
                          <a:ea typeface="Times" panose="02020603050405020304" pitchFamily="18" charset="0"/>
                          <a:cs typeface="Times New Roman" panose="02020603050405020304" pitchFamily="18" charset="0"/>
                        </a:rPr>
                        <a:t>Offshore</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5-10 years</a:t>
                      </a:r>
                      <a:r>
                        <a:rPr lang="en-US" sz="1400" dirty="0">
                          <a:effectLst/>
                          <a:latin typeface="+mn-lt"/>
                          <a:ea typeface="Times" panose="02020603050405020304" pitchFamily="18" charset="0"/>
                          <a:cs typeface="Times New Roman" panose="02020603050405020304" pitchFamily="18" charset="0"/>
                        </a:rPr>
                        <a:t>, varying by water depth and diligence in exploration</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if production begins during lease term, extended through life of production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18.75% of market value</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allowances deducted for transportation and processing costs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$7.00 - $11.00/acre </a:t>
                      </a:r>
                      <a:r>
                        <a:rPr lang="en-US" sz="1400" dirty="0">
                          <a:effectLst/>
                          <a:latin typeface="+mn-lt"/>
                          <a:ea typeface="Times" panose="02020603050405020304" pitchFamily="18" charset="0"/>
                          <a:cs typeface="Times New Roman" panose="02020603050405020304" pitchFamily="18" charset="0"/>
                        </a:rPr>
                        <a:t>annually for first 5 years, depending on water depth</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$14.00 - $44.00/acre </a:t>
                      </a:r>
                      <a:r>
                        <a:rPr lang="en-US" sz="1400" dirty="0">
                          <a:effectLst/>
                          <a:latin typeface="+mn-lt"/>
                          <a:ea typeface="Times" panose="02020603050405020304" pitchFamily="18" charset="0"/>
                          <a:cs typeface="Times New Roman" panose="02020603050405020304" pitchFamily="18" charset="0"/>
                        </a:rPr>
                        <a:t>annually in subsequent years, depending on water depth and year of lease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$25.00 - $100.00/acre </a:t>
                      </a:r>
                      <a:r>
                        <a:rPr lang="en-US" sz="1400" dirty="0">
                          <a:effectLst/>
                          <a:latin typeface="+mn-lt"/>
                          <a:ea typeface="Times" panose="02020603050405020304" pitchFamily="18" charset="0"/>
                          <a:cs typeface="Times New Roman" panose="02020603050405020304" pitchFamily="18" charset="0"/>
                        </a:rPr>
                        <a:t>minimum bid, depending on water depth</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bid reviewed to ensure adequacy before lease issued – if value is insufficient, lease is rejected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7390">
                <a:tc>
                  <a:txBody>
                    <a:bodyPr/>
                    <a:lstStyle/>
                    <a:p>
                      <a:pPr marL="0" marR="0" algn="l">
                        <a:spcBef>
                          <a:spcPts val="0"/>
                        </a:spcBef>
                        <a:spcAft>
                          <a:spcPts val="0"/>
                        </a:spcAft>
                      </a:pPr>
                      <a:r>
                        <a:rPr lang="en-US" sz="1400" b="1" dirty="0" smtClean="0">
                          <a:effectLst/>
                          <a:latin typeface="+mn-lt"/>
                          <a:ea typeface="Times" panose="02020603050405020304" pitchFamily="18" charset="0"/>
                          <a:cs typeface="Times New Roman" panose="02020603050405020304" pitchFamily="18" charset="0"/>
                        </a:rPr>
                        <a:t>Onshore</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400" dirty="0" smtClean="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400" b="1" dirty="0" smtClean="0">
                          <a:effectLst/>
                          <a:latin typeface="+mn-lt"/>
                          <a:ea typeface="Times" panose="02020603050405020304" pitchFamily="18" charset="0"/>
                          <a:cs typeface="Times New Roman" panose="02020603050405020304" pitchFamily="18" charset="0"/>
                        </a:rPr>
                        <a:t>10 years</a:t>
                      </a:r>
                    </a:p>
                    <a:p>
                      <a:pPr marL="0" marR="0">
                        <a:spcBef>
                          <a:spcPts val="0"/>
                        </a:spcBef>
                        <a:spcAft>
                          <a:spcPts val="0"/>
                        </a:spcAft>
                      </a:pPr>
                      <a:endParaRPr lang="en-US" sz="1400" dirty="0" smtClean="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400" dirty="0" smtClean="0">
                          <a:effectLst/>
                          <a:latin typeface="+mn-lt"/>
                          <a:ea typeface="Times" panose="02020603050405020304" pitchFamily="18" charset="0"/>
                          <a:cs typeface="Times New Roman" panose="02020603050405020304" pitchFamily="18" charset="0"/>
                        </a:rPr>
                        <a:t>if </a:t>
                      </a:r>
                      <a:r>
                        <a:rPr lang="en-US" sz="1400" dirty="0">
                          <a:effectLst/>
                          <a:latin typeface="+mn-lt"/>
                          <a:ea typeface="Times" panose="02020603050405020304" pitchFamily="18" charset="0"/>
                          <a:cs typeface="Times New Roman" panose="02020603050405020304" pitchFamily="18" charset="0"/>
                        </a:rPr>
                        <a:t>production begins during lease term, extended through life of </a:t>
                      </a:r>
                      <a:r>
                        <a:rPr lang="en-US" sz="1400" dirty="0" smtClean="0">
                          <a:effectLst/>
                          <a:latin typeface="+mn-lt"/>
                          <a:ea typeface="Times" panose="02020603050405020304" pitchFamily="18" charset="0"/>
                          <a:cs typeface="Times New Roman" panose="02020603050405020304" pitchFamily="18" charset="0"/>
                        </a:rPr>
                        <a:t>production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smtClean="0">
                          <a:effectLst/>
                          <a:latin typeface="+mn-lt"/>
                          <a:ea typeface="Times" panose="02020603050405020304" pitchFamily="18" charset="0"/>
                          <a:cs typeface="Times New Roman" panose="02020603050405020304" pitchFamily="18" charset="0"/>
                        </a:rPr>
                        <a:t>12.5</a:t>
                      </a:r>
                      <a:r>
                        <a:rPr lang="en-US" sz="1400" b="1" dirty="0">
                          <a:effectLst/>
                          <a:latin typeface="+mn-lt"/>
                          <a:ea typeface="Times" panose="02020603050405020304" pitchFamily="18" charset="0"/>
                          <a:cs typeface="Times New Roman" panose="02020603050405020304" pitchFamily="18" charset="0"/>
                        </a:rPr>
                        <a:t>% of market </a:t>
                      </a:r>
                      <a:r>
                        <a:rPr lang="en-US" sz="1400" b="1" dirty="0" smtClean="0">
                          <a:effectLst/>
                          <a:latin typeface="+mn-lt"/>
                          <a:ea typeface="Times" panose="02020603050405020304" pitchFamily="18" charset="0"/>
                          <a:cs typeface="Times New Roman" panose="02020603050405020304" pitchFamily="18" charset="0"/>
                        </a:rPr>
                        <a:t>value</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allowances deducted for transportation and processing </a:t>
                      </a:r>
                      <a:r>
                        <a:rPr lang="en-US" sz="1400" dirty="0" smtClean="0">
                          <a:effectLst/>
                          <a:latin typeface="+mn-lt"/>
                          <a:ea typeface="Times" panose="02020603050405020304" pitchFamily="18" charset="0"/>
                          <a:cs typeface="Times New Roman" panose="02020603050405020304" pitchFamily="18" charset="0"/>
                        </a:rPr>
                        <a:t>costs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$1.50/acre </a:t>
                      </a:r>
                      <a:r>
                        <a:rPr lang="en-US" sz="1400" dirty="0">
                          <a:effectLst/>
                          <a:latin typeface="+mn-lt"/>
                          <a:ea typeface="Times" panose="02020603050405020304" pitchFamily="18" charset="0"/>
                          <a:cs typeface="Times New Roman" panose="02020603050405020304" pitchFamily="18" charset="0"/>
                        </a:rPr>
                        <a:t>annually for first five years</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$2.00/acre </a:t>
                      </a:r>
                      <a:r>
                        <a:rPr lang="en-US" sz="1400" dirty="0">
                          <a:effectLst/>
                          <a:latin typeface="+mn-lt"/>
                          <a:ea typeface="Times" panose="02020603050405020304" pitchFamily="18" charset="0"/>
                          <a:cs typeface="Times New Roman" panose="02020603050405020304" pitchFamily="18" charset="0"/>
                        </a:rPr>
                        <a:t>annually in subsequent years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panose="02020603050405020304" pitchFamily="18" charset="0"/>
                          <a:cs typeface="Times New Roman" panose="02020603050405020304" pitchFamily="18" charset="0"/>
                        </a:rPr>
                        <a:t>$2.00/acre </a:t>
                      </a:r>
                      <a:r>
                        <a:rPr lang="en-US" sz="1400" dirty="0">
                          <a:effectLst/>
                          <a:latin typeface="+mn-lt"/>
                          <a:ea typeface="Times" panose="02020603050405020304" pitchFamily="18" charset="0"/>
                          <a:cs typeface="Times New Roman" panose="02020603050405020304" pitchFamily="18" charset="0"/>
                        </a:rPr>
                        <a:t>minimum bid</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400" dirty="0">
                          <a:effectLst/>
                          <a:latin typeface="+mn-lt"/>
                          <a:ea typeface="Times" panose="02020603050405020304" pitchFamily="18" charset="0"/>
                          <a:cs typeface="Times New Roman" panose="02020603050405020304" pitchFamily="18" charset="0"/>
                        </a:rPr>
                        <a:t>no review of bid </a:t>
                      </a:r>
                      <a:r>
                        <a:rPr lang="en-US" sz="1400" dirty="0" smtClean="0">
                          <a:effectLst/>
                          <a:latin typeface="+mn-lt"/>
                          <a:ea typeface="Times" panose="02020603050405020304" pitchFamily="18" charset="0"/>
                          <a:cs typeface="Times New Roman" panose="02020603050405020304" pitchFamily="18" charset="0"/>
                        </a:rPr>
                        <a:t>adequacy</a:t>
                      </a:r>
                      <a:endParaRPr lang="en-US" sz="1400" dirty="0">
                        <a:effectLst/>
                        <a:latin typeface="+mn-lt"/>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671139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5638"/>
            <a:ext cx="8596668" cy="787400"/>
          </a:xfrm>
        </p:spPr>
        <p:txBody>
          <a:bodyPr/>
          <a:lstStyle/>
          <a:p>
            <a:r>
              <a:rPr lang="en-US" dirty="0"/>
              <a:t>Oil and Gas – P</a:t>
            </a:r>
            <a:r>
              <a:rPr lang="en-US" dirty="0" smtClean="0"/>
              <a:t>roposed </a:t>
            </a:r>
            <a:r>
              <a:rPr lang="en-US" dirty="0"/>
              <a:t>R</a:t>
            </a:r>
            <a:r>
              <a:rPr lang="en-US" dirty="0" smtClean="0"/>
              <a:t>ulemakings</a:t>
            </a:r>
            <a:endParaRPr lang="en-US" dirty="0"/>
          </a:p>
        </p:txBody>
      </p:sp>
      <p:sp>
        <p:nvSpPr>
          <p:cNvPr id="3" name="Content Placeholder 2"/>
          <p:cNvSpPr>
            <a:spLocks noGrp="1"/>
          </p:cNvSpPr>
          <p:nvPr>
            <p:ph idx="1"/>
          </p:nvPr>
        </p:nvSpPr>
        <p:spPr>
          <a:xfrm>
            <a:off x="677334" y="1494972"/>
            <a:ext cx="8596668" cy="4415762"/>
          </a:xfrm>
        </p:spPr>
        <p:txBody>
          <a:bodyPr/>
          <a:lstStyle/>
          <a:p>
            <a:pPr marL="0" indent="0">
              <a:buNone/>
            </a:pPr>
            <a:r>
              <a:rPr lang="en-US" b="1" dirty="0" smtClean="0">
                <a:solidFill>
                  <a:schemeClr val="tx1"/>
                </a:solidFill>
              </a:rPr>
              <a:t>Venting and Flaring of Natural Gas</a:t>
            </a:r>
          </a:p>
          <a:p>
            <a:r>
              <a:rPr lang="en-US" dirty="0" smtClean="0">
                <a:solidFill>
                  <a:schemeClr val="tx1"/>
                </a:solidFill>
              </a:rPr>
              <a:t>Requires use of equipment and processes to limit amount of flared gas</a:t>
            </a:r>
          </a:p>
          <a:p>
            <a:r>
              <a:rPr lang="en-US" dirty="0" smtClean="0">
                <a:solidFill>
                  <a:schemeClr val="tx1"/>
                </a:solidFill>
              </a:rPr>
              <a:t>Establishes leak detection and repair program</a:t>
            </a:r>
          </a:p>
          <a:p>
            <a:r>
              <a:rPr lang="en-US" dirty="0" smtClean="0">
                <a:solidFill>
                  <a:schemeClr val="tx1"/>
                </a:solidFill>
              </a:rPr>
              <a:t>Limits monthly amount of gas flared</a:t>
            </a:r>
          </a:p>
          <a:p>
            <a:r>
              <a:rPr lang="en-US" dirty="0" smtClean="0">
                <a:solidFill>
                  <a:schemeClr val="tx1"/>
                </a:solidFill>
              </a:rPr>
              <a:t>Prohibits venting of gas except in emergency</a:t>
            </a:r>
          </a:p>
          <a:p>
            <a:pPr marL="0" indent="0">
              <a:buNone/>
            </a:pPr>
            <a:r>
              <a:rPr lang="en-US" b="1" dirty="0" smtClean="0">
                <a:solidFill>
                  <a:schemeClr val="tx1"/>
                </a:solidFill>
              </a:rPr>
              <a:t/>
            </a:r>
            <a:br>
              <a:rPr lang="en-US" b="1" dirty="0" smtClean="0">
                <a:solidFill>
                  <a:schemeClr val="tx1"/>
                </a:solidFill>
              </a:rPr>
            </a:br>
            <a:r>
              <a:rPr lang="en-US" b="1" dirty="0" smtClean="0">
                <a:solidFill>
                  <a:schemeClr val="tx1"/>
                </a:solidFill>
              </a:rPr>
              <a:t>Onshore </a:t>
            </a:r>
            <a:r>
              <a:rPr lang="en-US" b="1" dirty="0">
                <a:solidFill>
                  <a:schemeClr val="tx1"/>
                </a:solidFill>
              </a:rPr>
              <a:t>Oil and </a:t>
            </a:r>
            <a:r>
              <a:rPr lang="en-US" b="1" dirty="0" smtClean="0">
                <a:solidFill>
                  <a:schemeClr val="tx1"/>
                </a:solidFill>
              </a:rPr>
              <a:t>Gas Royalty Rates, etc.</a:t>
            </a:r>
            <a:endParaRPr lang="en-US" b="1" dirty="0">
              <a:solidFill>
                <a:schemeClr val="tx1"/>
              </a:solidFill>
            </a:endParaRPr>
          </a:p>
          <a:p>
            <a:r>
              <a:rPr lang="en-US" dirty="0" smtClean="0">
                <a:solidFill>
                  <a:schemeClr val="tx1"/>
                </a:solidFill>
              </a:rPr>
              <a:t>Considering </a:t>
            </a:r>
            <a:r>
              <a:rPr lang="en-US" dirty="0">
                <a:solidFill>
                  <a:schemeClr val="tx1"/>
                </a:solidFill>
              </a:rPr>
              <a:t>changes to the royalty rates, rental payments, minimum bonus bids and bonding requirements for oil and gas leases on federal lands	</a:t>
            </a:r>
            <a:endParaRPr lang="en-US" dirty="0" smtClean="0">
              <a:solidFill>
                <a:schemeClr val="tx1"/>
              </a:solidFill>
            </a:endParaRPr>
          </a:p>
          <a:p>
            <a:pPr marL="0" indent="0">
              <a:buNone/>
            </a:pPr>
            <a:r>
              <a:rPr lang="en-US" b="1" dirty="0" smtClean="0">
                <a:solidFill>
                  <a:schemeClr val="tx1"/>
                </a:solidFill>
              </a:rPr>
              <a:t/>
            </a:r>
            <a:br>
              <a:rPr lang="en-US" b="1" dirty="0" smtClean="0">
                <a:solidFill>
                  <a:schemeClr val="tx1"/>
                </a:solidFill>
              </a:rPr>
            </a:br>
            <a:r>
              <a:rPr lang="en-US" b="1" dirty="0" smtClean="0">
                <a:solidFill>
                  <a:schemeClr val="tx1"/>
                </a:solidFill>
              </a:rPr>
              <a:t>Onshore </a:t>
            </a:r>
            <a:r>
              <a:rPr lang="en-US" b="1" dirty="0">
                <a:solidFill>
                  <a:schemeClr val="tx1"/>
                </a:solidFill>
              </a:rPr>
              <a:t>Oil and Gas </a:t>
            </a:r>
            <a:r>
              <a:rPr lang="en-US" b="1" dirty="0" smtClean="0">
                <a:solidFill>
                  <a:schemeClr val="tx1"/>
                </a:solidFill>
              </a:rPr>
              <a:t>Operations</a:t>
            </a:r>
          </a:p>
          <a:p>
            <a:r>
              <a:rPr lang="en-US" dirty="0">
                <a:solidFill>
                  <a:schemeClr val="tx1"/>
                </a:solidFill>
              </a:rPr>
              <a:t>U</a:t>
            </a:r>
            <a:r>
              <a:rPr lang="en-US" dirty="0" smtClean="0">
                <a:solidFill>
                  <a:schemeClr val="tx1"/>
                </a:solidFill>
              </a:rPr>
              <a:t>niversal </a:t>
            </a:r>
            <a:r>
              <a:rPr lang="en-US" dirty="0">
                <a:solidFill>
                  <a:schemeClr val="tx1"/>
                </a:solidFill>
              </a:rPr>
              <a:t>adoption of approved Facility Measurement Points</a:t>
            </a: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349" y="2385786"/>
            <a:ext cx="2075753" cy="1866899"/>
          </a:xfrm>
          <a:prstGeom prst="rect">
            <a:avLst/>
          </a:prstGeom>
        </p:spPr>
      </p:pic>
    </p:spTree>
    <p:extLst>
      <p:ext uri="{BB962C8B-B14F-4D97-AF65-F5344CB8AC3E}">
        <p14:creationId xmlns:p14="http://schemas.microsoft.com/office/powerpoint/2010/main" val="262289427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2" y="435429"/>
            <a:ext cx="6206066" cy="863600"/>
          </a:xfrm>
        </p:spPr>
        <p:txBody>
          <a:bodyPr>
            <a:normAutofit/>
          </a:bodyPr>
          <a:lstStyle/>
          <a:p>
            <a:r>
              <a:rPr lang="en-US" dirty="0" smtClean="0"/>
              <a:t>Coal – Current </a:t>
            </a:r>
            <a:r>
              <a:rPr lang="en-US" dirty="0"/>
              <a:t>P</a:t>
            </a:r>
            <a:r>
              <a:rPr lang="en-US" dirty="0" smtClean="0"/>
              <a:t>olicies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60622172"/>
              </p:ext>
            </p:extLst>
          </p:nvPr>
        </p:nvGraphicFramePr>
        <p:xfrm>
          <a:off x="871452" y="1473200"/>
          <a:ext cx="7777248" cy="4165600"/>
        </p:xfrm>
        <a:graphic>
          <a:graphicData uri="http://schemas.openxmlformats.org/drawingml/2006/table">
            <a:tbl>
              <a:tblPr firstRow="1" bandRow="1">
                <a:tableStyleId>{5C22544A-7EE6-4342-B048-85BDC9FD1C3A}</a:tableStyleId>
              </a:tblPr>
              <a:tblGrid>
                <a:gridCol w="1944312"/>
                <a:gridCol w="1944312"/>
                <a:gridCol w="1944312"/>
                <a:gridCol w="1944312"/>
              </a:tblGrid>
              <a:tr h="508000">
                <a:tc>
                  <a:txBody>
                    <a:bodyPr/>
                    <a:lstStyle/>
                    <a:p>
                      <a:pPr marL="0" marR="0" algn="ctr">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Term of </a:t>
                      </a:r>
                      <a:r>
                        <a:rPr lang="en-US" sz="1600" b="1" dirty="0" smtClean="0">
                          <a:effectLst/>
                          <a:latin typeface="Times" panose="02020603050405020304" pitchFamily="18" charset="0"/>
                          <a:ea typeface="Times" panose="02020603050405020304" pitchFamily="18" charset="0"/>
                          <a:cs typeface="Times New Roman" panose="02020603050405020304" pitchFamily="18" charset="0"/>
                        </a:rPr>
                        <a:t>Lease</a:t>
                      </a:r>
                      <a:endParaRPr lang="en-US"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Royalty</a:t>
                      </a:r>
                      <a:endParaRPr lang="en-US"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panose="02020603050405020304" pitchFamily="18" charset="0"/>
                          <a:ea typeface="Times" panose="02020603050405020304" pitchFamily="18" charset="0"/>
                          <a:cs typeface="Times New Roman" panose="02020603050405020304" pitchFamily="18" charset="0"/>
                        </a:rPr>
                        <a:t>Rental</a:t>
                      </a:r>
                      <a:endParaRPr lang="en-US"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panose="02020603050405020304" pitchFamily="18" charset="0"/>
                          <a:ea typeface="Times" panose="02020603050405020304" pitchFamily="18" charset="0"/>
                          <a:cs typeface="Times New Roman" panose="02020603050405020304" pitchFamily="18" charset="0"/>
                        </a:rPr>
                        <a:t>Bonus Bids</a:t>
                      </a:r>
                      <a:endParaRPr lang="en-US"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2627">
                <a:tc>
                  <a:txBody>
                    <a:bodyPr/>
                    <a:lstStyle/>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20 years</a:t>
                      </a:r>
                      <a:r>
                        <a:rPr lang="en-US" sz="1600" dirty="0">
                          <a:effectLst/>
                          <a:latin typeface="Times" panose="02020603050405020304" pitchFamily="18" charset="0"/>
                          <a:ea typeface="Times" panose="02020603050405020304" pitchFamily="18" charset="0"/>
                          <a:cs typeface="Times New Roman" panose="02020603050405020304" pitchFamily="18" charset="0"/>
                        </a:rPr>
                        <a:t>, but may be extended if necessary to complete production from the property</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if no commercial production after 10 years, lease terminated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8% for underground mines</a:t>
                      </a:r>
                    </a:p>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12.5% for surface mines</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rate may be reduced as low as 2% upon request of lessee to ensure full production</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allowances deducted for transportation and processing </a:t>
                      </a:r>
                      <a:r>
                        <a:rPr lang="en-US" sz="1600">
                          <a:effectLst/>
                          <a:latin typeface="Times" panose="02020603050405020304" pitchFamily="18" charset="0"/>
                          <a:ea typeface="Times" panose="02020603050405020304" pitchFamily="18" charset="0"/>
                          <a:cs typeface="Times New Roman" panose="02020603050405020304" pitchFamily="18" charset="0"/>
                        </a:rPr>
                        <a:t>costs </a:t>
                      </a:r>
                      <a:r>
                        <a:rPr lang="en-US" sz="1600" smtClean="0">
                          <a:effectLst/>
                          <a:latin typeface="Times" panose="02020603050405020304" pitchFamily="18" charset="0"/>
                          <a:ea typeface="Times" panose="02020603050405020304" pitchFamily="18" charset="0"/>
                          <a:cs typeface="Times New Roman" panose="02020603050405020304" pitchFamily="18" charset="0"/>
                        </a:rPr>
                        <a:t>production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$3.00/acre annually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Times" panose="02020603050405020304" pitchFamily="18" charset="0"/>
                          <a:ea typeface="Times" panose="02020603050405020304" pitchFamily="18" charset="0"/>
                          <a:cs typeface="Times New Roman" panose="02020603050405020304" pitchFamily="18" charset="0"/>
                        </a:rPr>
                        <a:t>$100.00/acre minimum bid</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panose="02020603050405020304" pitchFamily="18" charset="0"/>
                          <a:ea typeface="Times" panose="02020603050405020304" pitchFamily="18" charset="0"/>
                          <a:cs typeface="Times New Roman" panose="02020603050405020304" pitchFamily="18" charset="0"/>
                        </a:rPr>
                        <a:t>must be “fair market value” – bids rejected if they don’t meet value assessed by BLM in advance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432191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374C81"/>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10189</TotalTime>
  <Words>2221</Words>
  <Application>Microsoft Office PowerPoint</Application>
  <PresentationFormat>Widescreen</PresentationFormat>
  <Paragraphs>317</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Times</vt:lpstr>
      <vt:lpstr>Times New Roman</vt:lpstr>
      <vt:lpstr>Wingdings 3</vt:lpstr>
      <vt:lpstr>Facet</vt:lpstr>
      <vt:lpstr>Realizing the Value of Public Assets</vt:lpstr>
      <vt:lpstr>Taxpayers for Common Sense</vt:lpstr>
      <vt:lpstr>Energy and Natural Resources</vt:lpstr>
      <vt:lpstr>What Are Our Taxpayer Assets?</vt:lpstr>
      <vt:lpstr>PowerPoint Presentation</vt:lpstr>
      <vt:lpstr>How Do We Get Revenue?</vt:lpstr>
      <vt:lpstr>Oil and Gas – Current Policies</vt:lpstr>
      <vt:lpstr>Oil and Gas – Proposed Rulemakings</vt:lpstr>
      <vt:lpstr>Coal – Current Policies</vt:lpstr>
      <vt:lpstr>Coal – Programmatic Review</vt:lpstr>
      <vt:lpstr>Interior Should Look Closely At…</vt:lpstr>
      <vt:lpstr>Money-Losing Timber Sales</vt:lpstr>
      <vt:lpstr>Hardrock Mining</vt:lpstr>
      <vt:lpstr>Renewables</vt:lpstr>
      <vt:lpstr>Long-term Liabilities - Bonding</vt:lpstr>
      <vt:lpstr>Fair Return to Taxpayers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 Surrusco</dc:creator>
  <cp:lastModifiedBy>Meaghan Webster</cp:lastModifiedBy>
  <cp:revision>89</cp:revision>
  <dcterms:created xsi:type="dcterms:W3CDTF">2016-01-20T19:09:37Z</dcterms:created>
  <dcterms:modified xsi:type="dcterms:W3CDTF">2016-02-08T22:40:38Z</dcterms:modified>
</cp:coreProperties>
</file>